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0"/>
  </p:notesMasterIdLst>
  <p:sldIdLst>
    <p:sldId id="256" r:id="rId2"/>
    <p:sldId id="257" r:id="rId3"/>
    <p:sldId id="271" r:id="rId4"/>
    <p:sldId id="264" r:id="rId5"/>
    <p:sldId id="273" r:id="rId6"/>
    <p:sldId id="270" r:id="rId7"/>
    <p:sldId id="272" r:id="rId8"/>
    <p:sldId id="26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172" autoAdjust="0"/>
  </p:normalViewPr>
  <p:slideViewPr>
    <p:cSldViewPr>
      <p:cViewPr>
        <p:scale>
          <a:sx n="70" d="100"/>
          <a:sy n="70" d="100"/>
        </p:scale>
        <p:origin x="-828"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9CC88D-674C-4956-96AD-116B167E541D}" type="datetimeFigureOut">
              <a:rPr lang="en-US" smtClean="0"/>
              <a:pPr/>
              <a:t>1/12/2015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D55EE2-40A4-40BD-B8AE-6A88856DAE6D}" type="slidenum">
              <a:rPr lang="en-US" smtClean="0"/>
              <a:pPr/>
              <a:t>‹#›</a:t>
            </a:fld>
            <a:endParaRPr lang="en-US"/>
          </a:p>
        </p:txBody>
      </p:sp>
    </p:spTree>
    <p:extLst>
      <p:ext uri="{BB962C8B-B14F-4D97-AF65-F5344CB8AC3E}">
        <p14:creationId xmlns:p14="http://schemas.microsoft.com/office/powerpoint/2010/main" val="674130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Students are actually </a:t>
            </a:r>
            <a:r>
              <a:rPr lang="en-US" i="1" dirty="0" smtClean="0"/>
              <a:t>doing</a:t>
            </a:r>
            <a:r>
              <a:rPr lang="en-US" dirty="0" smtClean="0"/>
              <a:t> statistics. </a:t>
            </a:r>
          </a:p>
          <a:p>
            <a:pPr lvl="1"/>
            <a:r>
              <a:rPr lang="en-US" dirty="0" smtClean="0"/>
              <a:t>There is something about the physical practice of getting outside the classroom to collect and analyze data that implants an appreciation for the processes of statistics into students.</a:t>
            </a:r>
          </a:p>
          <a:p>
            <a:r>
              <a:rPr lang="en-US" dirty="0" smtClean="0"/>
              <a:t>Students are actually doing statistics in an unfamiliar/uncomfortable (read: human) way.</a:t>
            </a:r>
          </a:p>
          <a:p>
            <a:pPr lvl="1"/>
            <a:r>
              <a:rPr lang="en-US" dirty="0" smtClean="0"/>
              <a:t>In service-learning there is interaction with actual human beings. The data on the paper now has a face and the analysis becomes a little messier and less clinical. I find this tends to stretch students out of their comfort zone in a good way. It also encourages their focus to shift from individualistic outcomes (such as what grade they might receive) to more altruistic aims of education.</a:t>
            </a:r>
          </a:p>
          <a:p>
            <a:r>
              <a:rPr lang="en-US" dirty="0" smtClean="0"/>
              <a:t>Students are actually doing statistics in an unfamiliar/uncomfortable (read: human) way and they (as well as the community) are experiencing firsthand the fruits of their labor.</a:t>
            </a:r>
          </a:p>
          <a:p>
            <a:endParaRPr lang="en-US" dirty="0"/>
          </a:p>
        </p:txBody>
      </p:sp>
      <p:sp>
        <p:nvSpPr>
          <p:cNvPr id="4" name="Slide Number Placeholder 3"/>
          <p:cNvSpPr>
            <a:spLocks noGrp="1"/>
          </p:cNvSpPr>
          <p:nvPr>
            <p:ph type="sldNum" sz="quarter" idx="10"/>
          </p:nvPr>
        </p:nvSpPr>
        <p:spPr/>
        <p:txBody>
          <a:bodyPr/>
          <a:lstStyle/>
          <a:p>
            <a:fld id="{CFD55EE2-40A4-40BD-B8AE-6A88856DAE6D}"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DFB5A33-6005-496E-B705-A21209648367}"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FB5A33-6005-496E-B705-A21209648367}"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FB5A33-6005-496E-B705-A21209648367}"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FB5A33-6005-496E-B705-A21209648367}" type="datetimeFigureOut">
              <a:rPr lang="en-US" smtClean="0"/>
              <a:pPr/>
              <a:t>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FB5A33-6005-496E-B705-A21209648367}" type="datetimeFigureOut">
              <a:rPr lang="en-US" smtClean="0"/>
              <a:pPr/>
              <a:t>1/12/2015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FB5A33-6005-496E-B705-A21209648367}" type="datetimeFigureOut">
              <a:rPr lang="en-US" smtClean="0"/>
              <a:pPr/>
              <a:t>1/12/2015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FB5A33-6005-496E-B705-A21209648367}" type="datetimeFigureOut">
              <a:rPr lang="en-US" smtClean="0"/>
              <a:pPr/>
              <a:t>1/12/2015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FB5A33-6005-496E-B705-A21209648367}" type="datetimeFigureOut">
              <a:rPr lang="en-US" smtClean="0"/>
              <a:pPr/>
              <a:t>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63CD9B-9EE3-4907-9A1B-FE7EB5F6DD9E}"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6DFB5A33-6005-496E-B705-A21209648367}" type="datetimeFigureOut">
              <a:rPr lang="en-US" smtClean="0"/>
              <a:pPr/>
              <a:t>1/12/2015</a:t>
            </a:fld>
            <a:endParaRPr lang="en-US"/>
          </a:p>
        </p:txBody>
      </p:sp>
      <p:sp>
        <p:nvSpPr>
          <p:cNvPr id="9" name="Slide Number Placeholder 8"/>
          <p:cNvSpPr>
            <a:spLocks noGrp="1"/>
          </p:cNvSpPr>
          <p:nvPr>
            <p:ph type="sldNum" sz="quarter" idx="11"/>
          </p:nvPr>
        </p:nvSpPr>
        <p:spPr/>
        <p:txBody>
          <a:bodyPr/>
          <a:lstStyle/>
          <a:p>
            <a:fld id="{5763CD9B-9EE3-4907-9A1B-FE7EB5F6DD9E}"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FB5A33-6005-496E-B705-A21209648367}"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FB5A33-6005-496E-B705-A21209648367}" type="datetimeFigureOut">
              <a:rPr lang="en-US" smtClean="0"/>
              <a:pPr/>
              <a:t>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63CD9B-9EE3-4907-9A1B-FE7EB5F6DD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763CD9B-9EE3-4907-9A1B-FE7EB5F6DD9E}"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DFB5A33-6005-496E-B705-A21209648367}" type="datetimeFigureOut">
              <a:rPr lang="en-US" smtClean="0"/>
              <a:pPr/>
              <a:t>1/12/2015</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ervicelearning.org/" TargetMode="External"/><Relationship Id="rId2" Type="http://schemas.openxmlformats.org/officeDocument/2006/relationships/hyperlink" Target="http://www.godandmath.com/" TargetMode="External"/><Relationship Id="rId1" Type="http://schemas.openxmlformats.org/officeDocument/2006/relationships/slideLayout" Target="../slideLayouts/slideLayout2.xml"/><Relationship Id="rId5" Type="http://schemas.openxmlformats.org/officeDocument/2006/relationships/hyperlink" Target="http://www.math-cs.gordon.edu/~kcrisman/SLTalks/" TargetMode="External"/><Relationship Id="rId4" Type="http://schemas.openxmlformats.org/officeDocument/2006/relationships/hyperlink" Target="http://www.tandfonline.com/toc/upri20/23/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8458200" cy="2593975"/>
          </a:xfrm>
        </p:spPr>
        <p:txBody>
          <a:bodyPr/>
          <a:lstStyle/>
          <a:p>
            <a:r>
              <a:rPr lang="en-US" sz="4800" dirty="0" smtClean="0"/>
              <a:t>From the Classroom to the Community (and back again)</a:t>
            </a:r>
            <a:endParaRPr lang="en-US" sz="4800" dirty="0"/>
          </a:p>
        </p:txBody>
      </p:sp>
      <p:sp>
        <p:nvSpPr>
          <p:cNvPr id="3" name="Subtitle 2"/>
          <p:cNvSpPr>
            <a:spLocks noGrp="1"/>
          </p:cNvSpPr>
          <p:nvPr>
            <p:ph type="subTitle" idx="1"/>
          </p:nvPr>
        </p:nvSpPr>
        <p:spPr>
          <a:xfrm>
            <a:off x="762000" y="3657600"/>
            <a:ext cx="6705600" cy="1066800"/>
          </a:xfrm>
        </p:spPr>
        <p:txBody>
          <a:bodyPr/>
          <a:lstStyle/>
          <a:p>
            <a:r>
              <a:rPr lang="en-US" dirty="0" smtClean="0"/>
              <a:t>Stories of Statistics, Significance, and Service</a:t>
            </a:r>
            <a:endParaRPr lang="en-US" dirty="0"/>
          </a:p>
        </p:txBody>
      </p:sp>
      <p:sp>
        <p:nvSpPr>
          <p:cNvPr id="4" name="TextBox 3"/>
          <p:cNvSpPr txBox="1"/>
          <p:nvPr/>
        </p:nvSpPr>
        <p:spPr>
          <a:xfrm>
            <a:off x="3179618" y="4724400"/>
            <a:ext cx="6096000" cy="2031325"/>
          </a:xfrm>
          <a:prstGeom prst="rect">
            <a:avLst/>
          </a:prstGeom>
          <a:noFill/>
        </p:spPr>
        <p:txBody>
          <a:bodyPr wrap="square" rtlCol="0">
            <a:spAutoFit/>
          </a:bodyPr>
          <a:lstStyle/>
          <a:p>
            <a:pPr algn="ctr"/>
            <a:r>
              <a:rPr lang="en-US" dirty="0" smtClean="0"/>
              <a:t>Joshua B. Wilkerson</a:t>
            </a:r>
          </a:p>
          <a:p>
            <a:pPr algn="ctr"/>
            <a:r>
              <a:rPr lang="en-US" dirty="0" smtClean="0"/>
              <a:t>Texas State University</a:t>
            </a:r>
          </a:p>
          <a:p>
            <a:pPr algn="ctr"/>
            <a:endParaRPr lang="en-US" dirty="0" smtClean="0"/>
          </a:p>
          <a:p>
            <a:pPr algn="ctr"/>
            <a:r>
              <a:rPr lang="en-US" dirty="0" smtClean="0"/>
              <a:t>www.GodandMath.com</a:t>
            </a:r>
          </a:p>
          <a:p>
            <a:pPr algn="ctr"/>
            <a:endParaRPr lang="en-US" dirty="0"/>
          </a:p>
          <a:p>
            <a:pPr algn="ctr"/>
            <a:r>
              <a:rPr lang="en-US" dirty="0" smtClean="0"/>
              <a:t>2015 Joint Mathematics Meetings</a:t>
            </a:r>
          </a:p>
          <a:p>
            <a:pPr algn="ctr"/>
            <a:r>
              <a:rPr lang="en-US" dirty="0" smtClean="0"/>
              <a:t>San Antonio, TX</a:t>
            </a:r>
          </a:p>
        </p:txBody>
      </p:sp>
    </p:spTree>
    <p:extLst>
      <p:ext uri="{BB962C8B-B14F-4D97-AF65-F5344CB8AC3E}">
        <p14:creationId xmlns:p14="http://schemas.microsoft.com/office/powerpoint/2010/main" val="1220310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Idea</a:t>
            </a:r>
            <a:endParaRPr lang="en-US" dirty="0"/>
          </a:p>
        </p:txBody>
      </p:sp>
      <p:sp>
        <p:nvSpPr>
          <p:cNvPr id="3" name="Content Placeholder 2"/>
          <p:cNvSpPr>
            <a:spLocks noGrp="1"/>
          </p:cNvSpPr>
          <p:nvPr>
            <p:ph idx="1"/>
          </p:nvPr>
        </p:nvSpPr>
        <p:spPr/>
        <p:txBody>
          <a:bodyPr>
            <a:normAutofit fontScale="92500"/>
          </a:bodyPr>
          <a:lstStyle/>
          <a:p>
            <a:r>
              <a:rPr lang="en-US" dirty="0"/>
              <a:t>This presentation will outline the </a:t>
            </a:r>
            <a:r>
              <a:rPr lang="en-US" dirty="0" smtClean="0"/>
              <a:t>underlying </a:t>
            </a:r>
            <a:r>
              <a:rPr lang="en-US" dirty="0" smtClean="0"/>
              <a:t>motivation, basic design, and evaluation </a:t>
            </a:r>
            <a:r>
              <a:rPr lang="en-US" dirty="0"/>
              <a:t>of service-learning based statistics projects in which students partner with non-profit organizations in their local community. </a:t>
            </a:r>
            <a:endParaRPr lang="en-US" dirty="0" smtClean="0"/>
          </a:p>
          <a:p>
            <a:r>
              <a:rPr lang="en-US" dirty="0" smtClean="0"/>
              <a:t>These </a:t>
            </a:r>
            <a:r>
              <a:rPr lang="en-US" dirty="0"/>
              <a:t>projects synthesize the major concepts of experimental design, data analysis, and statistical inference in the real-world context of community service. </a:t>
            </a:r>
            <a:endParaRPr lang="en-US" dirty="0" smtClean="0"/>
          </a:p>
          <a:p>
            <a:r>
              <a:rPr lang="en-US" dirty="0" smtClean="0"/>
              <a:t>Through </a:t>
            </a:r>
            <a:r>
              <a:rPr lang="en-US" dirty="0"/>
              <a:t>these projects students integrate their conceptual understanding of statistics with the practical functioning of their local community, ultimately gaining a deeper appreciation for the role statistics plays in the organization and evaluation of service societies. </a:t>
            </a:r>
            <a:endParaRPr lang="en-US" dirty="0" smtClean="0"/>
          </a:p>
          <a:p>
            <a:r>
              <a:rPr lang="en-US" dirty="0" smtClean="0"/>
              <a:t>Successful </a:t>
            </a:r>
            <a:r>
              <a:rPr lang="en-US" dirty="0"/>
              <a:t>examples and practical resources </a:t>
            </a:r>
            <a:r>
              <a:rPr lang="en-US" dirty="0" smtClean="0"/>
              <a:t>for implementing and evaluating such projects can be accessed through GodandMath.com.</a:t>
            </a:r>
            <a:endParaRPr lang="en-US" dirty="0"/>
          </a:p>
          <a:p>
            <a:endParaRPr lang="en-US" dirty="0"/>
          </a:p>
        </p:txBody>
      </p:sp>
      <p:sp>
        <p:nvSpPr>
          <p:cNvPr id="4" name="Footer Placeholder 4"/>
          <p:cNvSpPr>
            <a:spLocks noGrp="1"/>
          </p:cNvSpPr>
          <p:nvPr>
            <p:ph type="ftr" sz="quarter" idx="11"/>
          </p:nvPr>
        </p:nvSpPr>
        <p:spPr>
          <a:xfrm rot="16200000">
            <a:off x="7472610" y="3934460"/>
            <a:ext cx="2595881" cy="365760"/>
          </a:xfrm>
        </p:spPr>
        <p:txBody>
          <a:bodyPr/>
          <a:lstStyle/>
          <a:p>
            <a:pPr algn="l"/>
            <a:r>
              <a:rPr lang="en-US" dirty="0" smtClean="0"/>
              <a:t>Joshua B. Wilkerson</a:t>
            </a:r>
          </a:p>
          <a:p>
            <a:pPr algn="l"/>
            <a:r>
              <a:rPr lang="en-US" dirty="0" smtClean="0"/>
              <a:t>2015 Joint Mathematics Meetings </a:t>
            </a:r>
            <a:endParaRPr lang="en-US" dirty="0"/>
          </a:p>
          <a:p>
            <a:pPr algn="l"/>
            <a:r>
              <a:rPr lang="en-US" dirty="0" smtClean="0"/>
              <a:t>San Antonio, TX</a:t>
            </a:r>
            <a:endParaRPr lang="en-US" dirty="0"/>
          </a:p>
        </p:txBody>
      </p:sp>
    </p:spTree>
    <p:extLst>
      <p:ext uri="{BB962C8B-B14F-4D97-AF65-F5344CB8AC3E}">
        <p14:creationId xmlns:p14="http://schemas.microsoft.com/office/powerpoint/2010/main" val="271902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30" presetClass="emph" presetSubtype="0" fill="hold" nodeType="withEffect">
                                  <p:stCondLst>
                                    <p:cond delay="0"/>
                                  </p:stCondLst>
                                  <p:childTnLst>
                                    <p:animClr clrSpc="hsl" dir="cw">
                                      <p:cBhvr override="childStyle">
                                        <p:cTn id="18" dur="500" fill="hold"/>
                                        <p:tgtEl>
                                          <p:spTgt spid="3">
                                            <p:txEl>
                                              <p:pRg st="0" end="0"/>
                                            </p:txEl>
                                          </p:spTgt>
                                        </p:tgtEl>
                                        <p:attrNameLst>
                                          <p:attrName>style.color</p:attrName>
                                        </p:attrNameLst>
                                      </p:cBhvr>
                                      <p:by>
                                        <p:hsl h="0" s="12549" l="25098"/>
                                      </p:by>
                                    </p:animClr>
                                    <p:animClr clrSpc="hsl" dir="cw">
                                      <p:cBhvr>
                                        <p:cTn id="19" dur="500" fill="hold"/>
                                        <p:tgtEl>
                                          <p:spTgt spid="3">
                                            <p:txEl>
                                              <p:pRg st="0" end="0"/>
                                            </p:txEl>
                                          </p:spTgt>
                                        </p:tgtEl>
                                        <p:attrNameLst>
                                          <p:attrName>fillcolor</p:attrName>
                                        </p:attrNameLst>
                                      </p:cBhvr>
                                      <p:by>
                                        <p:hsl h="0" s="12549" l="25098"/>
                                      </p:by>
                                    </p:animClr>
                                    <p:animClr clrSpc="hsl" dir="cw">
                                      <p:cBhvr>
                                        <p:cTn id="20" dur="500" fill="hold"/>
                                        <p:tgtEl>
                                          <p:spTgt spid="3">
                                            <p:txEl>
                                              <p:pRg st="0" end="0"/>
                                            </p:txEl>
                                          </p:spTgt>
                                        </p:tgtEl>
                                        <p:attrNameLst>
                                          <p:attrName>stroke.color</p:attrName>
                                        </p:attrNameLst>
                                      </p:cBhvr>
                                      <p:by>
                                        <p:hsl h="0" s="12549" l="25098"/>
                                      </p:by>
                                    </p:animClr>
                                    <p:set>
                                      <p:cBhvr>
                                        <p:cTn id="21" dur="500" fill="hold"/>
                                        <p:tgtEl>
                                          <p:spTgt spid="3">
                                            <p:txEl>
                                              <p:pRg st="0" end="0"/>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30" presetClass="emph" presetSubtype="0" fill="hold" nodeType="withEffect">
                                  <p:stCondLst>
                                    <p:cond delay="0"/>
                                  </p:stCondLst>
                                  <p:childTnLst>
                                    <p:animClr clrSpc="hsl" dir="cw">
                                      <p:cBhvr override="childStyle">
                                        <p:cTn id="30" dur="500" fill="hold"/>
                                        <p:tgtEl>
                                          <p:spTgt spid="3">
                                            <p:txEl>
                                              <p:pRg st="1" end="1"/>
                                            </p:txEl>
                                          </p:spTgt>
                                        </p:tgtEl>
                                        <p:attrNameLst>
                                          <p:attrName>style.color</p:attrName>
                                        </p:attrNameLst>
                                      </p:cBhvr>
                                      <p:by>
                                        <p:hsl h="0" s="12549" l="25098"/>
                                      </p:by>
                                    </p:animClr>
                                    <p:animClr clrSpc="hsl" dir="cw">
                                      <p:cBhvr>
                                        <p:cTn id="31" dur="500" fill="hold"/>
                                        <p:tgtEl>
                                          <p:spTgt spid="3">
                                            <p:txEl>
                                              <p:pRg st="1" end="1"/>
                                            </p:txEl>
                                          </p:spTgt>
                                        </p:tgtEl>
                                        <p:attrNameLst>
                                          <p:attrName>fillcolor</p:attrName>
                                        </p:attrNameLst>
                                      </p:cBhvr>
                                      <p:by>
                                        <p:hsl h="0" s="12549" l="25098"/>
                                      </p:by>
                                    </p:animClr>
                                    <p:animClr clrSpc="hsl" dir="cw">
                                      <p:cBhvr>
                                        <p:cTn id="32" dur="500" fill="hold"/>
                                        <p:tgtEl>
                                          <p:spTgt spid="3">
                                            <p:txEl>
                                              <p:pRg st="1" end="1"/>
                                            </p:txEl>
                                          </p:spTgt>
                                        </p:tgtEl>
                                        <p:attrNameLst>
                                          <p:attrName>stroke.color</p:attrName>
                                        </p:attrNameLst>
                                      </p:cBhvr>
                                      <p:by>
                                        <p:hsl h="0" s="12549" l="25098"/>
                                      </p:by>
                                    </p:animClr>
                                    <p:set>
                                      <p:cBhvr>
                                        <p:cTn id="33" dur="500" fill="hold"/>
                                        <p:tgtEl>
                                          <p:spTgt spid="3">
                                            <p:txEl>
                                              <p:pRg st="1" end="1"/>
                                            </p:txEl>
                                          </p:spTgt>
                                        </p:tgtEl>
                                        <p:attrNameLst>
                                          <p:attrName>fill.type</p:attrName>
                                        </p:attrNameLst>
                                      </p:cBhvr>
                                      <p:to>
                                        <p:strVal val="solid"/>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1" presetID="30" presetClass="emph" presetSubtype="0" fill="hold" nodeType="withEffect">
                                  <p:stCondLst>
                                    <p:cond delay="0"/>
                                  </p:stCondLst>
                                  <p:childTnLst>
                                    <p:animClr clrSpc="hsl" dir="cw">
                                      <p:cBhvr override="childStyle">
                                        <p:cTn id="42" dur="500" fill="hold"/>
                                        <p:tgtEl>
                                          <p:spTgt spid="3">
                                            <p:txEl>
                                              <p:pRg st="2" end="2"/>
                                            </p:txEl>
                                          </p:spTgt>
                                        </p:tgtEl>
                                        <p:attrNameLst>
                                          <p:attrName>style.color</p:attrName>
                                        </p:attrNameLst>
                                      </p:cBhvr>
                                      <p:by>
                                        <p:hsl h="0" s="12549" l="25098"/>
                                      </p:by>
                                    </p:animClr>
                                    <p:animClr clrSpc="hsl" dir="cw">
                                      <p:cBhvr>
                                        <p:cTn id="43" dur="500" fill="hold"/>
                                        <p:tgtEl>
                                          <p:spTgt spid="3">
                                            <p:txEl>
                                              <p:pRg st="2" end="2"/>
                                            </p:txEl>
                                          </p:spTgt>
                                        </p:tgtEl>
                                        <p:attrNameLst>
                                          <p:attrName>fillcolor</p:attrName>
                                        </p:attrNameLst>
                                      </p:cBhvr>
                                      <p:by>
                                        <p:hsl h="0" s="12549" l="25098"/>
                                      </p:by>
                                    </p:animClr>
                                    <p:animClr clrSpc="hsl" dir="cw">
                                      <p:cBhvr>
                                        <p:cTn id="44" dur="500" fill="hold"/>
                                        <p:tgtEl>
                                          <p:spTgt spid="3">
                                            <p:txEl>
                                              <p:pRg st="2" end="2"/>
                                            </p:txEl>
                                          </p:spTgt>
                                        </p:tgtEl>
                                        <p:attrNameLst>
                                          <p:attrName>stroke.color</p:attrName>
                                        </p:attrNameLst>
                                      </p:cBhvr>
                                      <p:by>
                                        <p:hsl h="0" s="12549" l="25098"/>
                                      </p:by>
                                    </p:animClr>
                                    <p:set>
                                      <p:cBhvr>
                                        <p:cTn id="45"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normAutofit/>
          </a:bodyPr>
          <a:lstStyle/>
          <a:p>
            <a:r>
              <a:rPr lang="en-US" dirty="0" smtClean="0"/>
              <a:t>Students are actually </a:t>
            </a:r>
            <a:r>
              <a:rPr lang="en-US" i="1" u="sng" dirty="0" smtClean="0"/>
              <a:t>doing</a:t>
            </a:r>
            <a:r>
              <a:rPr lang="en-US" dirty="0" smtClean="0"/>
              <a:t> statistics. </a:t>
            </a:r>
          </a:p>
          <a:p>
            <a:pPr lvl="1"/>
            <a:r>
              <a:rPr lang="en-US" dirty="0" smtClean="0"/>
              <a:t>There is something about the physical practice of getting outside the classroom to collect and analyze data that implants an appreciation for the processes of statistics into students.</a:t>
            </a:r>
          </a:p>
          <a:p>
            <a:r>
              <a:rPr lang="en-US" dirty="0" smtClean="0"/>
              <a:t>Students are actually doing statistics in an unfamiliar/uncomfortable (read: human) way.</a:t>
            </a:r>
          </a:p>
          <a:p>
            <a:pPr lvl="1"/>
            <a:r>
              <a:rPr lang="en-US" dirty="0" smtClean="0"/>
              <a:t>In service-learning there is interaction with actual human beings. The data on the paper now has a face and the analysis becomes a little messier and less clinical. </a:t>
            </a:r>
          </a:p>
          <a:p>
            <a:r>
              <a:rPr lang="en-US" dirty="0" smtClean="0"/>
              <a:t>Students are actually doing statistics in an unfamiliar/uncomfortable (read: human) way and they (as well as the community) are experiencing firsthand the fruits of their labor.</a:t>
            </a:r>
          </a:p>
          <a:p>
            <a:pPr lvl="1"/>
            <a:endParaRPr lang="en-US" dirty="0"/>
          </a:p>
          <a:p>
            <a:endParaRPr lang="en-US" dirty="0"/>
          </a:p>
        </p:txBody>
      </p:sp>
      <p:sp>
        <p:nvSpPr>
          <p:cNvPr id="8" name="Footer Placeholder 4"/>
          <p:cNvSpPr>
            <a:spLocks noGrp="1"/>
          </p:cNvSpPr>
          <p:nvPr>
            <p:ph type="ftr" sz="quarter" idx="11"/>
          </p:nvPr>
        </p:nvSpPr>
        <p:spPr>
          <a:xfrm rot="16200000">
            <a:off x="7472610" y="3934460"/>
            <a:ext cx="2595881" cy="365760"/>
          </a:xfrm>
        </p:spPr>
        <p:txBody>
          <a:bodyPr/>
          <a:lstStyle/>
          <a:p>
            <a:pPr algn="l"/>
            <a:r>
              <a:rPr lang="en-US" dirty="0" smtClean="0"/>
              <a:t>Joshua B. Wilkerson</a:t>
            </a:r>
          </a:p>
          <a:p>
            <a:pPr algn="l"/>
            <a:r>
              <a:rPr lang="en-US" dirty="0" smtClean="0"/>
              <a:t>2015 Joint Mathematics Meetings </a:t>
            </a:r>
            <a:endParaRPr lang="en-US" dirty="0"/>
          </a:p>
          <a:p>
            <a:pPr algn="l"/>
            <a:r>
              <a:rPr lang="en-US" dirty="0" smtClean="0"/>
              <a:t>San Antonio, TX</a:t>
            </a:r>
            <a:endParaRPr lang="en-US" dirty="0"/>
          </a:p>
        </p:txBody>
      </p:sp>
    </p:spTree>
    <p:extLst>
      <p:ext uri="{BB962C8B-B14F-4D97-AF65-F5344CB8AC3E}">
        <p14:creationId xmlns:p14="http://schemas.microsoft.com/office/powerpoint/2010/main" val="356035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a:t>
            </a:r>
            <a:endParaRPr lang="en-US" dirty="0"/>
          </a:p>
        </p:txBody>
      </p:sp>
      <p:sp>
        <p:nvSpPr>
          <p:cNvPr id="3" name="Content Placeholder 2"/>
          <p:cNvSpPr>
            <a:spLocks noGrp="1"/>
          </p:cNvSpPr>
          <p:nvPr>
            <p:ph idx="1"/>
          </p:nvPr>
        </p:nvSpPr>
        <p:spPr/>
        <p:txBody>
          <a:bodyPr/>
          <a:lstStyle/>
          <a:p>
            <a:r>
              <a:rPr lang="en-US" dirty="0" smtClean="0"/>
              <a:t>A </a:t>
            </a:r>
            <a:r>
              <a:rPr lang="en-US" dirty="0"/>
              <a:t>non-profit service agency which </a:t>
            </a:r>
            <a:r>
              <a:rPr lang="en-US" dirty="0" smtClean="0"/>
              <a:t>requires </a:t>
            </a:r>
            <a:r>
              <a:rPr lang="en-US" dirty="0"/>
              <a:t>survey research for program evaluation, grant applications, or client needs assessment </a:t>
            </a:r>
            <a:r>
              <a:rPr lang="en-US" dirty="0" smtClean="0"/>
              <a:t>is </a:t>
            </a:r>
            <a:r>
              <a:rPr lang="en-US" dirty="0"/>
              <a:t>identified by the </a:t>
            </a:r>
            <a:r>
              <a:rPr lang="en-US" dirty="0" smtClean="0"/>
              <a:t>students. </a:t>
            </a:r>
          </a:p>
          <a:p>
            <a:r>
              <a:rPr lang="en-US" dirty="0" smtClean="0"/>
              <a:t>Students </a:t>
            </a:r>
            <a:r>
              <a:rPr lang="en-US" dirty="0"/>
              <a:t>will participate in a group which will provide the following </a:t>
            </a:r>
            <a:r>
              <a:rPr lang="en-US" dirty="0" smtClean="0"/>
              <a:t>services</a:t>
            </a:r>
            <a:r>
              <a:rPr lang="en-US" dirty="0"/>
              <a:t>: </a:t>
            </a:r>
          </a:p>
          <a:p>
            <a:pPr lvl="1"/>
            <a:r>
              <a:rPr lang="en-US" dirty="0"/>
              <a:t>Meeting with agency and developing a survey </a:t>
            </a:r>
            <a:r>
              <a:rPr lang="en-US" dirty="0" smtClean="0"/>
              <a:t>instrument</a:t>
            </a:r>
          </a:p>
          <a:p>
            <a:pPr lvl="1"/>
            <a:r>
              <a:rPr lang="en-US" dirty="0" smtClean="0"/>
              <a:t>Piloting and conducting survey*</a:t>
            </a:r>
            <a:endParaRPr lang="en-US" dirty="0"/>
          </a:p>
          <a:p>
            <a:pPr lvl="1"/>
            <a:r>
              <a:rPr lang="en-US" dirty="0" smtClean="0"/>
              <a:t>Compiling, organizing, and analyzing data</a:t>
            </a:r>
          </a:p>
          <a:p>
            <a:pPr lvl="1"/>
            <a:r>
              <a:rPr lang="en-US" dirty="0" smtClean="0"/>
              <a:t>Presenting final results to the agency </a:t>
            </a:r>
          </a:p>
          <a:p>
            <a:r>
              <a:rPr lang="en-US" dirty="0" smtClean="0"/>
              <a:t>The teacher acts as a consulting facilitator outside of the direct chain of project command</a:t>
            </a:r>
            <a:endParaRPr lang="en-US" dirty="0"/>
          </a:p>
        </p:txBody>
      </p:sp>
      <p:sp>
        <p:nvSpPr>
          <p:cNvPr id="6" name="TextBox 5"/>
          <p:cNvSpPr txBox="1"/>
          <p:nvPr/>
        </p:nvSpPr>
        <p:spPr>
          <a:xfrm>
            <a:off x="914400" y="4800600"/>
            <a:ext cx="6096000" cy="646331"/>
          </a:xfrm>
          <a:prstGeom prst="rect">
            <a:avLst/>
          </a:prstGeom>
          <a:noFill/>
        </p:spPr>
        <p:txBody>
          <a:bodyPr wrap="square" rtlCol="0">
            <a:spAutoFit/>
          </a:bodyPr>
          <a:lstStyle/>
          <a:p>
            <a:r>
              <a:rPr lang="en-US" dirty="0" smtClean="0"/>
              <a:t>*Adjustments may be necessary for organizations</a:t>
            </a:r>
          </a:p>
          <a:p>
            <a:r>
              <a:rPr lang="en-US" dirty="0" smtClean="0"/>
              <a:t>  that have already obtained data</a:t>
            </a:r>
          </a:p>
        </p:txBody>
      </p:sp>
      <p:sp>
        <p:nvSpPr>
          <p:cNvPr id="7" name="Footer Placeholder 4"/>
          <p:cNvSpPr>
            <a:spLocks noGrp="1"/>
          </p:cNvSpPr>
          <p:nvPr>
            <p:ph type="ftr" sz="quarter" idx="11"/>
          </p:nvPr>
        </p:nvSpPr>
        <p:spPr>
          <a:xfrm rot="16200000">
            <a:off x="7472610" y="3934460"/>
            <a:ext cx="2595881" cy="365760"/>
          </a:xfrm>
        </p:spPr>
        <p:txBody>
          <a:bodyPr/>
          <a:lstStyle/>
          <a:p>
            <a:pPr algn="l"/>
            <a:r>
              <a:rPr lang="en-US" dirty="0" smtClean="0"/>
              <a:t>Joshua B. Wilkerson</a:t>
            </a:r>
          </a:p>
          <a:p>
            <a:pPr algn="l"/>
            <a:r>
              <a:rPr lang="en-US" dirty="0" smtClean="0"/>
              <a:t>2015 Joint Mathematics Meetings </a:t>
            </a:r>
            <a:endParaRPr lang="en-US" dirty="0"/>
          </a:p>
          <a:p>
            <a:pPr algn="l"/>
            <a:r>
              <a:rPr lang="en-US" dirty="0" smtClean="0"/>
              <a:t>San Antonio, TX</a:t>
            </a:r>
            <a:endParaRPr lang="en-US" dirty="0"/>
          </a:p>
        </p:txBody>
      </p:sp>
    </p:spTree>
    <p:extLst>
      <p:ext uri="{BB962C8B-B14F-4D97-AF65-F5344CB8AC3E}">
        <p14:creationId xmlns:p14="http://schemas.microsoft.com/office/powerpoint/2010/main" val="28630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 calcmode="lin" valueType="num">
                                      <p:cBhvr additive="base">
                                        <p:cTn id="4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6">
                                            <p:txEl>
                                              <p:pRg st="0" end="0"/>
                                            </p:txEl>
                                          </p:spTgt>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6">
                                            <p:txEl>
                                              <p:pRg st="1" end="1"/>
                                            </p:txEl>
                                          </p:spTgt>
                                        </p:tgtEl>
                                        <p:attrNameLst>
                                          <p:attrName>style.visibility</p:attrName>
                                        </p:attrNameLst>
                                      </p:cBhvr>
                                      <p:to>
                                        <p:strVal val="visible"/>
                                      </p:to>
                                    </p:set>
                                    <p:anim calcmode="lin" valueType="num">
                                      <p:cBhvr additive="base">
                                        <p:cTn id="45"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6">
                                            <p:txEl>
                                              <p:pRg st="0" end="0"/>
                                            </p:txEl>
                                          </p:spTgt>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6">
                                            <p:txEl>
                                              <p:pRg st="1" end="1"/>
                                            </p:txEl>
                                          </p:spTgt>
                                        </p:tgtEl>
                                        <p:attrNameLst>
                                          <p:attrName>style.visibility</p:attrName>
                                        </p:attrNameLst>
                                      </p:cBhvr>
                                      <p:to>
                                        <p:strVal val="hidden"/>
                                      </p:to>
                                    </p:set>
                                  </p:childTnLst>
                                </p:cTn>
                              </p:par>
                              <p:par>
                                <p:cTn id="53" presetID="42" presetClass="entr" presetSubtype="0" fill="hold"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smtClean="0"/>
              <a:t>Examining volunteer retention in an inner city after school program</a:t>
            </a:r>
          </a:p>
          <a:p>
            <a:r>
              <a:rPr lang="en-US" dirty="0" smtClean="0"/>
              <a:t>Analyzing adoption trends for a local no-kill animal shelter</a:t>
            </a:r>
          </a:p>
          <a:p>
            <a:r>
              <a:rPr lang="en-US" dirty="0" smtClean="0"/>
              <a:t>Determining community satisfaction in regards to new developments by the city parks and recreation department</a:t>
            </a:r>
          </a:p>
          <a:p>
            <a:r>
              <a:rPr lang="en-US" dirty="0" smtClean="0"/>
              <a:t>Evaluating the effectiveness of the city in providing aid to wildfire victims as compared to the aid provided by service organizations</a:t>
            </a:r>
          </a:p>
          <a:p>
            <a:endParaRPr lang="en-US" dirty="0" smtClean="0"/>
          </a:p>
          <a:p>
            <a:pPr marL="114300" indent="0">
              <a:buNone/>
            </a:pP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7239000" cy="40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721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Keys to Success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Power of Choice</a:t>
            </a:r>
          </a:p>
          <a:p>
            <a:pPr lvl="1"/>
            <a:r>
              <a:rPr lang="en-US" dirty="0" smtClean="0"/>
              <a:t>Students have a vested interest in a personal topic</a:t>
            </a:r>
          </a:p>
          <a:p>
            <a:pPr lvl="1"/>
            <a:r>
              <a:rPr lang="en-US" dirty="0" smtClean="0"/>
              <a:t>“How </a:t>
            </a:r>
            <a:r>
              <a:rPr lang="en-US" dirty="0"/>
              <a:t>can we apply the concepts learned in </a:t>
            </a:r>
            <a:r>
              <a:rPr lang="en-US" dirty="0"/>
              <a:t>s</a:t>
            </a:r>
            <a:r>
              <a:rPr lang="en-US" dirty="0" smtClean="0"/>
              <a:t>tatistics </a:t>
            </a:r>
            <a:r>
              <a:rPr lang="en-US" dirty="0"/>
              <a:t>to benefit our local community/service </a:t>
            </a:r>
            <a:r>
              <a:rPr lang="en-US" dirty="0" smtClean="0"/>
              <a:t>agencies?”</a:t>
            </a:r>
          </a:p>
          <a:p>
            <a:r>
              <a:rPr lang="en-US" dirty="0" smtClean="0"/>
              <a:t>Meaningful Applications</a:t>
            </a:r>
          </a:p>
          <a:p>
            <a:pPr lvl="1"/>
            <a:r>
              <a:rPr lang="en-US" dirty="0" smtClean="0"/>
              <a:t>Real </a:t>
            </a:r>
            <a:r>
              <a:rPr lang="en-US" dirty="0"/>
              <a:t>life scenario with real </a:t>
            </a:r>
            <a:r>
              <a:rPr lang="en-US" dirty="0" smtClean="0"/>
              <a:t>people</a:t>
            </a:r>
          </a:p>
          <a:p>
            <a:pPr lvl="1"/>
            <a:r>
              <a:rPr lang="en-US" dirty="0" smtClean="0"/>
              <a:t>The </a:t>
            </a:r>
            <a:r>
              <a:rPr lang="en-US" dirty="0"/>
              <a:t>“Aha </a:t>
            </a:r>
            <a:r>
              <a:rPr lang="en-US" dirty="0" smtClean="0"/>
              <a:t>Moment” - Deep </a:t>
            </a:r>
            <a:r>
              <a:rPr lang="en-US" dirty="0"/>
              <a:t>connections </a:t>
            </a:r>
            <a:r>
              <a:rPr lang="en-US" dirty="0" smtClean="0"/>
              <a:t>drawn </a:t>
            </a:r>
            <a:r>
              <a:rPr lang="en-US" dirty="0"/>
              <a:t>from course material to project </a:t>
            </a:r>
            <a:r>
              <a:rPr lang="en-US" dirty="0" smtClean="0"/>
              <a:t>implementation</a:t>
            </a:r>
          </a:p>
          <a:p>
            <a:r>
              <a:rPr lang="en-US" dirty="0" smtClean="0"/>
              <a:t>Improving Civic Mindset, Professionalism, and Presentation Skills</a:t>
            </a:r>
          </a:p>
          <a:p>
            <a:pPr lvl="1"/>
            <a:r>
              <a:rPr lang="en-US" dirty="0" smtClean="0"/>
              <a:t>Obligation </a:t>
            </a:r>
            <a:r>
              <a:rPr lang="en-US" dirty="0"/>
              <a:t>is to the community/organization, not just a </a:t>
            </a:r>
            <a:r>
              <a:rPr lang="en-US" dirty="0" smtClean="0"/>
              <a:t>grade</a:t>
            </a:r>
          </a:p>
          <a:p>
            <a:pPr lvl="1"/>
            <a:r>
              <a:rPr lang="en-US" dirty="0" smtClean="0"/>
              <a:t>Comfort </a:t>
            </a:r>
            <a:r>
              <a:rPr lang="en-US" dirty="0"/>
              <a:t>levels </a:t>
            </a:r>
            <a:r>
              <a:rPr lang="en-US" dirty="0" smtClean="0"/>
              <a:t>stretched </a:t>
            </a:r>
            <a:r>
              <a:rPr lang="en-US" dirty="0"/>
              <a:t>through community </a:t>
            </a:r>
            <a:r>
              <a:rPr lang="en-US" dirty="0" smtClean="0"/>
              <a:t>interaction</a:t>
            </a:r>
          </a:p>
          <a:p>
            <a:r>
              <a:rPr lang="en-US" dirty="0" smtClean="0"/>
              <a:t>Required </a:t>
            </a:r>
            <a:r>
              <a:rPr lang="en-US" dirty="0"/>
              <a:t>Reflection Beyond </a:t>
            </a:r>
            <a:r>
              <a:rPr lang="en-US" dirty="0" smtClean="0"/>
              <a:t>Calculations</a:t>
            </a:r>
          </a:p>
          <a:p>
            <a:pPr lvl="1"/>
            <a:r>
              <a:rPr lang="en-US" dirty="0" smtClean="0"/>
              <a:t>Students </a:t>
            </a:r>
            <a:r>
              <a:rPr lang="en-US" dirty="0"/>
              <a:t>chose the topic so they have to defend why it </a:t>
            </a:r>
            <a:r>
              <a:rPr lang="en-US" dirty="0" smtClean="0"/>
              <a:t>matters</a:t>
            </a:r>
          </a:p>
          <a:p>
            <a:pPr lvl="1"/>
            <a:r>
              <a:rPr lang="en-US" dirty="0" smtClean="0"/>
              <a:t>Importance </a:t>
            </a:r>
            <a:r>
              <a:rPr lang="en-US" dirty="0"/>
              <a:t>of s</a:t>
            </a:r>
            <a:r>
              <a:rPr lang="en-US" dirty="0" smtClean="0"/>
              <a:t>tatistics cemented</a:t>
            </a:r>
            <a:endParaRPr lang="en-US" dirty="0"/>
          </a:p>
          <a:p>
            <a:pPr lvl="1"/>
            <a:endParaRPr lang="en-US" dirty="0"/>
          </a:p>
          <a:p>
            <a:endParaRPr lang="en-US" dirty="0"/>
          </a:p>
        </p:txBody>
      </p:sp>
      <p:sp>
        <p:nvSpPr>
          <p:cNvPr id="7" name="Footer Placeholder 4"/>
          <p:cNvSpPr>
            <a:spLocks noGrp="1"/>
          </p:cNvSpPr>
          <p:nvPr>
            <p:ph type="ftr" sz="quarter" idx="11"/>
          </p:nvPr>
        </p:nvSpPr>
        <p:spPr>
          <a:xfrm rot="16200000">
            <a:off x="7472610" y="3934460"/>
            <a:ext cx="2595881" cy="365760"/>
          </a:xfrm>
        </p:spPr>
        <p:txBody>
          <a:bodyPr/>
          <a:lstStyle/>
          <a:p>
            <a:pPr algn="l"/>
            <a:r>
              <a:rPr lang="en-US" dirty="0" smtClean="0"/>
              <a:t>Joshua B. Wilkerson</a:t>
            </a:r>
          </a:p>
          <a:p>
            <a:pPr algn="l"/>
            <a:r>
              <a:rPr lang="en-US" dirty="0" smtClean="0"/>
              <a:t>2015 Joint Mathematics Meetings </a:t>
            </a:r>
            <a:endParaRPr lang="en-US" dirty="0"/>
          </a:p>
          <a:p>
            <a:pPr algn="l"/>
            <a:r>
              <a:rPr lang="en-US" dirty="0" smtClean="0"/>
              <a:t>San Antonio, TX</a:t>
            </a:r>
            <a:endParaRPr lang="en-US" dirty="0"/>
          </a:p>
        </p:txBody>
      </p:sp>
    </p:spTree>
    <p:extLst>
      <p:ext uri="{BB962C8B-B14F-4D97-AF65-F5344CB8AC3E}">
        <p14:creationId xmlns:p14="http://schemas.microsoft.com/office/powerpoint/2010/main" val="356035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1000"/>
                                        <p:tgtEl>
                                          <p:spTgt spid="3">
                                            <p:txEl>
                                              <p:pRg st="8" end="8"/>
                                            </p:txEl>
                                          </p:spTgt>
                                        </p:tgtEl>
                                      </p:cBhvr>
                                    </p:animEffect>
                                    <p:anim calcmode="lin" valueType="num">
                                      <p:cBhvr>
                                        <p:cTn id="5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3">
                                            <p:txEl>
                                              <p:pRg st="9" end="9"/>
                                            </p:txEl>
                                          </p:spTgt>
                                        </p:tgtEl>
                                        <p:attrNameLst>
                                          <p:attrName>style.visibility</p:attrName>
                                        </p:attrNameLst>
                                      </p:cBhvr>
                                      <p:to>
                                        <p:strVal val="visible"/>
                                      </p:to>
                                    </p:set>
                                    <p:animEffect transition="in" filter="fade">
                                      <p:cBhvr>
                                        <p:cTn id="64" dur="1000"/>
                                        <p:tgtEl>
                                          <p:spTgt spid="3">
                                            <p:txEl>
                                              <p:pRg st="9" end="9"/>
                                            </p:txEl>
                                          </p:spTgt>
                                        </p:tgtEl>
                                      </p:cBhvr>
                                    </p:animEffect>
                                    <p:anim calcmode="lin" valueType="num">
                                      <p:cBhvr>
                                        <p:cTn id="6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Effect transition="in" filter="fade">
                                      <p:cBhvr>
                                        <p:cTn id="71" dur="1000"/>
                                        <p:tgtEl>
                                          <p:spTgt spid="3">
                                            <p:txEl>
                                              <p:pRg st="10" end="10"/>
                                            </p:txEl>
                                          </p:spTgt>
                                        </p:tgtEl>
                                      </p:cBhvr>
                                    </p:animEffect>
                                    <p:anim calcmode="lin" valueType="num">
                                      <p:cBhvr>
                                        <p:cTn id="7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3">
                                            <p:txEl>
                                              <p:pRg st="11" end="11"/>
                                            </p:txEl>
                                          </p:spTgt>
                                        </p:tgtEl>
                                        <p:attrNameLst>
                                          <p:attrName>style.visibility</p:attrName>
                                        </p:attrNameLst>
                                      </p:cBhvr>
                                      <p:to>
                                        <p:strVal val="visible"/>
                                      </p:to>
                                    </p:set>
                                    <p:animEffect transition="in" filter="fade">
                                      <p:cBhvr>
                                        <p:cTn id="76" dur="1000"/>
                                        <p:tgtEl>
                                          <p:spTgt spid="3">
                                            <p:txEl>
                                              <p:pRg st="11" end="11"/>
                                            </p:txEl>
                                          </p:spTgt>
                                        </p:tgtEl>
                                      </p:cBhvr>
                                    </p:animEffect>
                                    <p:anim calcmode="lin" valueType="num">
                                      <p:cBhvr>
                                        <p:cTn id="7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“Some people may think that this reflection process refers to a kind of ‘touchy-feely’ exercise that might be quite foreign to the mathematics </a:t>
            </a:r>
            <a:r>
              <a:rPr lang="en-US" dirty="0" smtClean="0"/>
              <a:t>classroom. I </a:t>
            </a:r>
            <a:r>
              <a:rPr lang="en-US" dirty="0"/>
              <a:t>prefer to think of it as the processing of a rather complex set of experiences to assure that students share and solidify their insights and thus obtain maximum lasting benefits. This has actually been one of the most important contributions of the service-learning </a:t>
            </a:r>
            <a:r>
              <a:rPr lang="en-US" dirty="0" smtClean="0"/>
              <a:t>initiative.”</a:t>
            </a:r>
          </a:p>
          <a:p>
            <a:pPr lvl="1"/>
            <a:r>
              <a:rPr lang="en-US" dirty="0" err="1" smtClean="0"/>
              <a:t>Hadlock</a:t>
            </a:r>
            <a:r>
              <a:rPr lang="en-US" dirty="0" smtClean="0"/>
              <a:t> (2005)</a:t>
            </a:r>
          </a:p>
          <a:p>
            <a:r>
              <a:rPr lang="en-US" dirty="0" smtClean="0"/>
              <a:t>“Service-learning </a:t>
            </a:r>
            <a:r>
              <a:rPr lang="en-US" dirty="0"/>
              <a:t>in its most effective and well-developed sense is more than another name for ‘real-world learning’ and consists of more than applied work in the public/non-profit sector. It involves a multilayered reflection process that can substantially increase its educational value in a broad sense…. Service-learning reflection asks the learner to become more aware of what he/she brings to the learning process: values, assumptions, biases – many of which are unexamined and potentially </a:t>
            </a:r>
            <a:r>
              <a:rPr lang="en-US" dirty="0" smtClean="0"/>
              <a:t>problematic….To </a:t>
            </a:r>
            <a:r>
              <a:rPr lang="en-US" dirty="0"/>
              <a:t>leave these aspects unexplored would be to miss a vital educational opportunity, for they invariably stir up thoughts and feelings highly deserving of reflection and </a:t>
            </a:r>
            <a:r>
              <a:rPr lang="en-US" dirty="0" smtClean="0"/>
              <a:t>discussion.”</a:t>
            </a:r>
          </a:p>
          <a:p>
            <a:pPr lvl="1"/>
            <a:r>
              <a:rPr lang="en-US" dirty="0" err="1" smtClean="0"/>
              <a:t>Zlotowski</a:t>
            </a:r>
            <a:r>
              <a:rPr lang="en-US" dirty="0" smtClean="0"/>
              <a:t> (2005)</a:t>
            </a:r>
            <a:endParaRPr lang="en-US" dirty="0"/>
          </a:p>
          <a:p>
            <a:endParaRPr lang="en-US" dirty="0"/>
          </a:p>
        </p:txBody>
      </p:sp>
    </p:spTree>
    <p:extLst>
      <p:ext uri="{BB962C8B-B14F-4D97-AF65-F5344CB8AC3E}">
        <p14:creationId xmlns:p14="http://schemas.microsoft.com/office/powerpoint/2010/main" val="107139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hlinkClick r:id="rId2"/>
              </a:rPr>
              <a:t>www.GodandMath.com</a:t>
            </a:r>
            <a:endParaRPr lang="en-US" dirty="0" smtClean="0"/>
          </a:p>
          <a:p>
            <a:pPr marL="114300" indent="0">
              <a:buNone/>
            </a:pPr>
            <a:endParaRPr lang="en-US" dirty="0" smtClean="0"/>
          </a:p>
          <a:p>
            <a:r>
              <a:rPr lang="en-US" dirty="0" smtClean="0"/>
              <a:t>Additional Resources:</a:t>
            </a:r>
          </a:p>
          <a:p>
            <a:endParaRPr lang="en-US" dirty="0" smtClean="0"/>
          </a:p>
          <a:p>
            <a:pPr lvl="1"/>
            <a:r>
              <a:rPr lang="en-US" dirty="0" smtClean="0"/>
              <a:t>Mathematics </a:t>
            </a:r>
            <a:r>
              <a:rPr lang="en-US" dirty="0"/>
              <a:t>Resources Page for the National Service-Learning </a:t>
            </a:r>
            <a:r>
              <a:rPr lang="en-US" dirty="0" smtClean="0"/>
              <a:t>Clearinghouse: </a:t>
            </a:r>
            <a:r>
              <a:rPr lang="en-US" dirty="0" smtClean="0">
                <a:hlinkClick r:id="rId3"/>
              </a:rPr>
              <a:t>www.servicelearning.org</a:t>
            </a:r>
            <a:endParaRPr lang="en-US" dirty="0" smtClean="0"/>
          </a:p>
          <a:p>
            <a:pPr lvl="1"/>
            <a:endParaRPr lang="en-US" dirty="0"/>
          </a:p>
          <a:p>
            <a:pPr lvl="1"/>
            <a:r>
              <a:rPr lang="en-US" dirty="0" smtClean="0"/>
              <a:t>Issue of </a:t>
            </a:r>
            <a:r>
              <a:rPr lang="en-US" i="1" dirty="0" smtClean="0"/>
              <a:t>PRIMUS</a:t>
            </a:r>
            <a:r>
              <a:rPr lang="en-US" dirty="0" smtClean="0"/>
              <a:t> Dedicated to Successful Service Learning Resources (Volume 23, Issue 6, 2013): </a:t>
            </a:r>
            <a:r>
              <a:rPr lang="en-US" dirty="0" smtClean="0">
                <a:hlinkClick r:id="rId4"/>
              </a:rPr>
              <a:t>http://www.tandfonline.com/toc/upri20/23/6#.U4iSufldUmM</a:t>
            </a:r>
            <a:endParaRPr lang="en-US" dirty="0" smtClean="0"/>
          </a:p>
          <a:p>
            <a:pPr lvl="1"/>
            <a:endParaRPr lang="en-US" dirty="0" smtClean="0"/>
          </a:p>
          <a:p>
            <a:pPr lvl="1"/>
            <a:r>
              <a:rPr lang="en-US" i="1" dirty="0" smtClean="0"/>
              <a:t>Mathematics in Service to the Community: concepts and models for service learning in the mathematical sciences</a:t>
            </a:r>
            <a:r>
              <a:rPr lang="en-US" dirty="0" smtClean="0"/>
              <a:t>, Charles Robert </a:t>
            </a:r>
            <a:r>
              <a:rPr lang="en-US" dirty="0" err="1" smtClean="0"/>
              <a:t>Hadlock</a:t>
            </a:r>
            <a:r>
              <a:rPr lang="en-US" dirty="0" smtClean="0"/>
              <a:t> (MAA Notes Series</a:t>
            </a:r>
            <a:r>
              <a:rPr lang="en-US" dirty="0" smtClean="0"/>
              <a:t>)</a:t>
            </a:r>
          </a:p>
          <a:p>
            <a:pPr lvl="1"/>
            <a:endParaRPr lang="en-US" dirty="0" smtClean="0"/>
          </a:p>
          <a:p>
            <a:pPr lvl="1"/>
            <a:r>
              <a:rPr lang="en-US" dirty="0"/>
              <a:t>Service-Learning Session from JMM 2011: </a:t>
            </a:r>
            <a:r>
              <a:rPr lang="en-US" dirty="0">
                <a:hlinkClick r:id="rId5"/>
              </a:rPr>
              <a:t>http://www.math-cs.gordon.edu/~kcrisman/SLTalks</a:t>
            </a:r>
            <a:r>
              <a:rPr lang="en-US" dirty="0" smtClean="0">
                <a:hlinkClick r:id="rId5"/>
              </a:rPr>
              <a:t>/</a:t>
            </a:r>
            <a:endParaRPr lang="en-US" dirty="0" smtClean="0"/>
          </a:p>
          <a:p>
            <a:pPr lvl="1"/>
            <a:endParaRPr lang="en-US" dirty="0" smtClean="0"/>
          </a:p>
          <a:p>
            <a:pPr lvl="1"/>
            <a:endParaRPr lang="en-US" dirty="0"/>
          </a:p>
        </p:txBody>
      </p:sp>
      <p:sp>
        <p:nvSpPr>
          <p:cNvPr id="7" name="Footer Placeholder 4"/>
          <p:cNvSpPr>
            <a:spLocks noGrp="1"/>
          </p:cNvSpPr>
          <p:nvPr>
            <p:ph type="ftr" sz="quarter" idx="11"/>
          </p:nvPr>
        </p:nvSpPr>
        <p:spPr>
          <a:xfrm rot="16200000">
            <a:off x="7472610" y="3934460"/>
            <a:ext cx="2595881" cy="365760"/>
          </a:xfrm>
        </p:spPr>
        <p:txBody>
          <a:bodyPr/>
          <a:lstStyle/>
          <a:p>
            <a:pPr algn="l"/>
            <a:r>
              <a:rPr lang="en-US" dirty="0" smtClean="0"/>
              <a:t>Joshua B. Wilkerson</a:t>
            </a:r>
          </a:p>
          <a:p>
            <a:pPr algn="l"/>
            <a:r>
              <a:rPr lang="en-US" dirty="0" smtClean="0"/>
              <a:t>2015 Joint Mathematics Meetings </a:t>
            </a:r>
            <a:endParaRPr lang="en-US" dirty="0"/>
          </a:p>
          <a:p>
            <a:pPr algn="l"/>
            <a:r>
              <a:rPr lang="en-US" dirty="0" smtClean="0"/>
              <a:t>San Antonio, TX</a:t>
            </a:r>
            <a:endParaRPr lang="en-US" dirty="0"/>
          </a:p>
        </p:txBody>
      </p:sp>
    </p:spTree>
    <p:extLst>
      <p:ext uri="{BB962C8B-B14F-4D97-AF65-F5344CB8AC3E}">
        <p14:creationId xmlns:p14="http://schemas.microsoft.com/office/powerpoint/2010/main" val="2863007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606</TotalTime>
  <Words>735</Words>
  <Application>Microsoft Office PowerPoint</Application>
  <PresentationFormat>On-screen Show (4:3)</PresentationFormat>
  <Paragraphs>86</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Adjacency</vt:lpstr>
      <vt:lpstr>From the Classroom to the Community (and back again)</vt:lpstr>
      <vt:lpstr>Big Idea</vt:lpstr>
      <vt:lpstr>Motivation</vt:lpstr>
      <vt:lpstr>Design</vt:lpstr>
      <vt:lpstr>Examples</vt:lpstr>
      <vt:lpstr>Keys to Success </vt:lpstr>
      <vt:lpstr>Reflection</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Serving the Community  through Statistics</dc:title>
  <dc:creator>Wilkerson, Josh</dc:creator>
  <cp:lastModifiedBy>media cart</cp:lastModifiedBy>
  <cp:revision>37</cp:revision>
  <dcterms:created xsi:type="dcterms:W3CDTF">2014-05-28T14:22:39Z</dcterms:created>
  <dcterms:modified xsi:type="dcterms:W3CDTF">2015-01-12T19:37:32Z</dcterms:modified>
</cp:coreProperties>
</file>