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8"/>
  </p:notesMasterIdLst>
  <p:sldIdLst>
    <p:sldId id="256" r:id="rId2"/>
    <p:sldId id="257" r:id="rId3"/>
    <p:sldId id="271" r:id="rId4"/>
    <p:sldId id="264" r:id="rId5"/>
    <p:sldId id="270" r:id="rId6"/>
    <p:sldId id="26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172" autoAdjust="0"/>
  </p:normalViewPr>
  <p:slideViewPr>
    <p:cSldViewPr>
      <p:cViewPr varScale="1">
        <p:scale>
          <a:sx n="98" d="100"/>
          <a:sy n="98" d="100"/>
        </p:scale>
        <p:origin x="-35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9CC88D-674C-4956-96AD-116B167E541D}" type="datetimeFigureOut">
              <a:rPr lang="en-US" smtClean="0"/>
              <a:pPr/>
              <a:t>6/11/2014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55EE2-40A4-40BD-B8AE-6A88856DA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4130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Students are actually </a:t>
            </a:r>
            <a:r>
              <a:rPr lang="en-US" i="1" dirty="0" smtClean="0"/>
              <a:t>doing</a:t>
            </a:r>
            <a:r>
              <a:rPr lang="en-US" dirty="0" smtClean="0"/>
              <a:t> statistics. </a:t>
            </a:r>
          </a:p>
          <a:p>
            <a:pPr lvl="1"/>
            <a:r>
              <a:rPr lang="en-US" dirty="0" smtClean="0"/>
              <a:t>There is something about the physical practice of getting outside the classroom to collect and analyze data that implants an appreciation for the processes of statistics into students.</a:t>
            </a:r>
          </a:p>
          <a:p>
            <a:r>
              <a:rPr lang="en-US" dirty="0" smtClean="0"/>
              <a:t>Students are actually doing statistics in an unfamiliar/uncomfortable (read: human) way.</a:t>
            </a:r>
          </a:p>
          <a:p>
            <a:pPr lvl="1"/>
            <a:r>
              <a:rPr lang="en-US" dirty="0" smtClean="0"/>
              <a:t>In service-learning there is interaction with actual human beings. The data on the paper now has a face and the analysis becomes a little messier and less clinical. I find this tends to stretch students out of their comfort zone in a good way. It also encourages their focus to shift from individualistic outcomes (such as what grade they might receive) to more altruistic aims of education.</a:t>
            </a:r>
          </a:p>
          <a:p>
            <a:r>
              <a:rPr lang="en-US" dirty="0" smtClean="0"/>
              <a:t>Students are actually doing statistics in an unfamiliar/uncomfortable (read: human) way and they (as well as the community) are experiencing firsthand the fruits of their labor.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55EE2-40A4-40BD-B8AE-6A88856DAE6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B5A33-6005-496E-B705-A21209648367}" type="datetimeFigureOut">
              <a:rPr lang="en-US" smtClean="0"/>
              <a:pPr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3CD9B-9EE3-4907-9A1B-FE7EB5F6D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B5A33-6005-496E-B705-A21209648367}" type="datetimeFigureOut">
              <a:rPr lang="en-US" smtClean="0"/>
              <a:pPr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3CD9B-9EE3-4907-9A1B-FE7EB5F6D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B5A33-6005-496E-B705-A21209648367}" type="datetimeFigureOut">
              <a:rPr lang="en-US" smtClean="0"/>
              <a:pPr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3CD9B-9EE3-4907-9A1B-FE7EB5F6D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B5A33-6005-496E-B705-A21209648367}" type="datetimeFigureOut">
              <a:rPr lang="en-US" smtClean="0"/>
              <a:pPr/>
              <a:t>6/11/2014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3CD9B-9EE3-4907-9A1B-FE7EB5F6D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B5A33-6005-496E-B705-A21209648367}" type="datetimeFigureOut">
              <a:rPr lang="en-US" smtClean="0"/>
              <a:pPr/>
              <a:t>6/11/2014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3CD9B-9EE3-4907-9A1B-FE7EB5F6D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B5A33-6005-496E-B705-A21209648367}" type="datetimeFigureOut">
              <a:rPr lang="en-US" smtClean="0"/>
              <a:pPr/>
              <a:t>6/11/2014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3CD9B-9EE3-4907-9A1B-FE7EB5F6D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B5A33-6005-496E-B705-A21209648367}" type="datetimeFigureOut">
              <a:rPr lang="en-US" smtClean="0"/>
              <a:pPr/>
              <a:t>6/11/2014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3CD9B-9EE3-4907-9A1B-FE7EB5F6D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B5A33-6005-496E-B705-A21209648367}" type="datetimeFigureOut">
              <a:rPr lang="en-US" smtClean="0"/>
              <a:pPr/>
              <a:t>6/11/2014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3CD9B-9EE3-4907-9A1B-FE7EB5F6DD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B5A33-6005-496E-B705-A21209648367}" type="datetimeFigureOut">
              <a:rPr lang="en-US" smtClean="0"/>
              <a:pPr/>
              <a:t>6/11/2014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63CD9B-9EE3-4907-9A1B-FE7EB5F6DD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B5A33-6005-496E-B705-A21209648367}" type="datetimeFigureOut">
              <a:rPr lang="en-US" smtClean="0"/>
              <a:pPr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3CD9B-9EE3-4907-9A1B-FE7EB5F6D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B5A33-6005-496E-B705-A21209648367}" type="datetimeFigureOut">
              <a:rPr lang="en-US" smtClean="0"/>
              <a:pPr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3CD9B-9EE3-4907-9A1B-FE7EB5F6D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5763CD9B-9EE3-4907-9A1B-FE7EB5F6DD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6DFB5A33-6005-496E-B705-A21209648367}" type="datetimeFigureOut">
              <a:rPr lang="en-US" smtClean="0"/>
              <a:pPr/>
              <a:t>6/11/2014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rvicelearning.org/" TargetMode="External"/><Relationship Id="rId2" Type="http://schemas.openxmlformats.org/officeDocument/2006/relationships/hyperlink" Target="http://www.godandmath.com/BestPractice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andfonline.com/toc/upri20/23/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8458200" cy="2593975"/>
          </a:xfrm>
        </p:spPr>
        <p:txBody>
          <a:bodyPr/>
          <a:lstStyle/>
          <a:p>
            <a:r>
              <a:rPr lang="en-US" sz="6000" dirty="0" smtClean="0"/>
              <a:t>Serving the Community </a:t>
            </a:r>
            <a:br>
              <a:rPr lang="en-US" sz="6000" dirty="0" smtClean="0"/>
            </a:br>
            <a:r>
              <a:rPr lang="en-US" sz="6000" dirty="0" smtClean="0"/>
              <a:t>through Statistics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657600"/>
            <a:ext cx="6705600" cy="1066800"/>
          </a:xfrm>
        </p:spPr>
        <p:txBody>
          <a:bodyPr/>
          <a:lstStyle/>
          <a:p>
            <a:r>
              <a:rPr lang="en-US" dirty="0" smtClean="0"/>
              <a:t>A Capstone Project for an AP or </a:t>
            </a:r>
          </a:p>
          <a:p>
            <a:r>
              <a:rPr lang="en-US" dirty="0" smtClean="0"/>
              <a:t>College Introductory Statistics Course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179618" y="4724400"/>
            <a:ext cx="6096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Joshua B. Wilkerson</a:t>
            </a:r>
          </a:p>
          <a:p>
            <a:pPr algn="ctr"/>
            <a:r>
              <a:rPr lang="en-US" dirty="0" smtClean="0"/>
              <a:t>Regents School of Austin</a:t>
            </a:r>
          </a:p>
          <a:p>
            <a:pPr algn="ctr"/>
            <a:r>
              <a:rPr lang="en-US" dirty="0" smtClean="0"/>
              <a:t>www.GodandMath.com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2014 AP Statistics Reading</a:t>
            </a:r>
          </a:p>
          <a:p>
            <a:pPr algn="ctr"/>
            <a:r>
              <a:rPr lang="en-US" dirty="0" smtClean="0"/>
              <a:t>Kansas City, MO</a:t>
            </a:r>
          </a:p>
        </p:txBody>
      </p:sp>
    </p:spTree>
    <p:extLst>
      <p:ext uri="{BB962C8B-B14F-4D97-AF65-F5344CB8AC3E}">
        <p14:creationId xmlns:p14="http://schemas.microsoft.com/office/powerpoint/2010/main" xmlns="" val="122031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This presentation will outline the </a:t>
            </a:r>
            <a:r>
              <a:rPr lang="en-US" dirty="0" smtClean="0"/>
              <a:t>underlying motivation and basic design </a:t>
            </a:r>
            <a:r>
              <a:rPr lang="en-US" dirty="0"/>
              <a:t>of service-learning based statistics projects in which students partner with non-profit organizations in their local community. </a:t>
            </a:r>
            <a:endParaRPr lang="en-US" dirty="0" smtClean="0"/>
          </a:p>
          <a:p>
            <a:r>
              <a:rPr lang="en-US" dirty="0" smtClean="0"/>
              <a:t>These </a:t>
            </a:r>
            <a:r>
              <a:rPr lang="en-US" dirty="0"/>
              <a:t>projects synthesize the major concepts of experimental design, data analysis, and statistical inference in the real-world context of community service. </a:t>
            </a:r>
            <a:endParaRPr lang="en-US" dirty="0" smtClean="0"/>
          </a:p>
          <a:p>
            <a:r>
              <a:rPr lang="en-US" dirty="0" smtClean="0"/>
              <a:t>Through </a:t>
            </a:r>
            <a:r>
              <a:rPr lang="en-US" dirty="0"/>
              <a:t>these projects students integrate their conceptual understanding of statistics with the practical functioning of their local community, ultimately gaining a deeper appreciation for the role statistics plays in the organization and evaluation of service societies. </a:t>
            </a:r>
            <a:endParaRPr lang="en-US" dirty="0" smtClean="0"/>
          </a:p>
          <a:p>
            <a:r>
              <a:rPr lang="en-US" dirty="0" smtClean="0"/>
              <a:t>Successful </a:t>
            </a:r>
            <a:r>
              <a:rPr lang="en-US" dirty="0"/>
              <a:t>examples and practical resources </a:t>
            </a:r>
            <a:r>
              <a:rPr lang="en-US" dirty="0" smtClean="0"/>
              <a:t>for implementing and evaluating such projects can be accessed through the </a:t>
            </a:r>
            <a:r>
              <a:rPr lang="en-US" dirty="0" err="1" smtClean="0"/>
              <a:t>APStatsMonkey</a:t>
            </a:r>
            <a:r>
              <a:rPr lang="en-US" dirty="0" smtClean="0"/>
              <a:t> website or GodandMath.com.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7472610" y="3934460"/>
            <a:ext cx="2595881" cy="365760"/>
          </a:xfrm>
        </p:spPr>
        <p:txBody>
          <a:bodyPr/>
          <a:lstStyle/>
          <a:p>
            <a:pPr algn="l"/>
            <a:r>
              <a:rPr lang="en-US" dirty="0" smtClean="0"/>
              <a:t>Joshua B. Wilkerson</a:t>
            </a:r>
          </a:p>
          <a:p>
            <a:pPr algn="l"/>
            <a:r>
              <a:rPr lang="en-US" dirty="0" smtClean="0"/>
              <a:t>2014 AP Statistics Readying </a:t>
            </a:r>
            <a:endParaRPr lang="en-US" dirty="0"/>
          </a:p>
          <a:p>
            <a:pPr algn="l"/>
            <a:r>
              <a:rPr lang="en-US" dirty="0" smtClean="0"/>
              <a:t>Kansas City, MO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64164" y="-32205"/>
            <a:ext cx="6096000" cy="369332"/>
          </a:xfrm>
          <a:prstGeom prst="rect">
            <a:avLst/>
          </a:prstGeom>
          <a:noFill/>
        </p:spPr>
        <p:txBody>
          <a:bodyPr wrap="square" rtlCol="0" anchor="b" anchorCtr="1">
            <a:spAutoFit/>
          </a:bodyPr>
          <a:lstStyle/>
          <a:p>
            <a:pPr algn="ctr"/>
            <a:r>
              <a:rPr lang="en-US" dirty="0" smtClean="0"/>
              <a:t>www.GodandMath.com/BestPractices</a:t>
            </a:r>
          </a:p>
        </p:txBody>
      </p:sp>
    </p:spTree>
    <p:extLst>
      <p:ext uri="{BB962C8B-B14F-4D97-AF65-F5344CB8AC3E}">
        <p14:creationId xmlns:p14="http://schemas.microsoft.com/office/powerpoint/2010/main" xmlns="" val="271902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Students </a:t>
            </a:r>
            <a:r>
              <a:rPr lang="en-US" dirty="0" smtClean="0"/>
              <a:t>are actually </a:t>
            </a:r>
            <a:r>
              <a:rPr lang="en-US" i="1" u="sng" dirty="0" smtClean="0"/>
              <a:t>doing</a:t>
            </a:r>
            <a:r>
              <a:rPr lang="en-US" dirty="0" smtClean="0"/>
              <a:t> statistics. </a:t>
            </a:r>
          </a:p>
          <a:p>
            <a:pPr lvl="1"/>
            <a:r>
              <a:rPr lang="en-US" dirty="0" smtClean="0"/>
              <a:t>There is something about the physical practice of getting outside the classroom to collect and analyze data that implants an appreciation for the processes of statistics into students.</a:t>
            </a:r>
          </a:p>
          <a:p>
            <a:r>
              <a:rPr lang="en-US" dirty="0" smtClean="0"/>
              <a:t>Students are actually doing statistics in an unfamiliar/uncomfortable (read: human) way.</a:t>
            </a:r>
          </a:p>
          <a:p>
            <a:pPr lvl="1"/>
            <a:r>
              <a:rPr lang="en-US" dirty="0" smtClean="0"/>
              <a:t>In service-learning there is interaction with actual human beings. The data on the paper now has a face and the analysis becomes a little messier and less clinical. </a:t>
            </a:r>
          </a:p>
          <a:p>
            <a:r>
              <a:rPr lang="en-US" dirty="0" smtClean="0"/>
              <a:t>Students are actually doing statistics in an unfamiliar/uncomfortable (read: human) way and they (as well as the community) are experiencing firsthand the fruits of their labor.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7472610" y="3934460"/>
            <a:ext cx="2595881" cy="365760"/>
          </a:xfrm>
        </p:spPr>
        <p:txBody>
          <a:bodyPr/>
          <a:lstStyle/>
          <a:p>
            <a:pPr algn="l"/>
            <a:r>
              <a:rPr lang="en-US" dirty="0" smtClean="0"/>
              <a:t>Joshua B. Wilkerson</a:t>
            </a:r>
          </a:p>
          <a:p>
            <a:pPr algn="l"/>
            <a:r>
              <a:rPr lang="en-US" dirty="0" smtClean="0"/>
              <a:t>2014 AP Statistics Readying </a:t>
            </a:r>
            <a:endParaRPr lang="en-US" dirty="0"/>
          </a:p>
          <a:p>
            <a:pPr algn="l"/>
            <a:r>
              <a:rPr lang="en-US" dirty="0" smtClean="0"/>
              <a:t>Kansas City, MO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-13732"/>
            <a:ext cx="6096000" cy="369332"/>
          </a:xfrm>
          <a:prstGeom prst="rect">
            <a:avLst/>
          </a:prstGeom>
          <a:noFill/>
        </p:spPr>
        <p:txBody>
          <a:bodyPr wrap="square" rtlCol="0" anchor="b" anchorCtr="1">
            <a:spAutoFit/>
          </a:bodyPr>
          <a:lstStyle/>
          <a:p>
            <a:pPr algn="ctr"/>
            <a:r>
              <a:rPr lang="en-US" dirty="0" smtClean="0"/>
              <a:t>www.GodandMath.com/BestPractices</a:t>
            </a:r>
          </a:p>
        </p:txBody>
      </p:sp>
    </p:spTree>
    <p:extLst>
      <p:ext uri="{BB962C8B-B14F-4D97-AF65-F5344CB8AC3E}">
        <p14:creationId xmlns:p14="http://schemas.microsoft.com/office/powerpoint/2010/main" xmlns="" val="356035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non-profit service agency which </a:t>
            </a:r>
            <a:r>
              <a:rPr lang="en-US" dirty="0" smtClean="0"/>
              <a:t>requires </a:t>
            </a:r>
            <a:r>
              <a:rPr lang="en-US" dirty="0"/>
              <a:t>survey research for program evaluation, grant applications, or client needs assessment </a:t>
            </a:r>
            <a:r>
              <a:rPr lang="en-US" dirty="0" smtClean="0"/>
              <a:t>is </a:t>
            </a:r>
            <a:r>
              <a:rPr lang="en-US" dirty="0"/>
              <a:t>identified by the </a:t>
            </a:r>
            <a:r>
              <a:rPr lang="en-US" dirty="0" smtClean="0"/>
              <a:t>students. </a:t>
            </a:r>
          </a:p>
          <a:p>
            <a:r>
              <a:rPr lang="en-US" dirty="0" smtClean="0"/>
              <a:t>Students </a:t>
            </a:r>
            <a:r>
              <a:rPr lang="en-US" dirty="0"/>
              <a:t>will participate in a group which will provide the following </a:t>
            </a:r>
            <a:r>
              <a:rPr lang="en-US" dirty="0" smtClean="0"/>
              <a:t>services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Meeting with agency and developing a survey </a:t>
            </a:r>
            <a:r>
              <a:rPr lang="en-US" dirty="0" smtClean="0"/>
              <a:t>instrument</a:t>
            </a:r>
          </a:p>
          <a:p>
            <a:pPr lvl="1"/>
            <a:r>
              <a:rPr lang="en-US" dirty="0" smtClean="0"/>
              <a:t>Piloting and conducting survey*</a:t>
            </a:r>
            <a:endParaRPr lang="en-US" dirty="0"/>
          </a:p>
          <a:p>
            <a:pPr lvl="1"/>
            <a:r>
              <a:rPr lang="en-US" dirty="0" smtClean="0"/>
              <a:t>Compiling, organizing, and analyzing data</a:t>
            </a:r>
          </a:p>
          <a:p>
            <a:pPr lvl="1"/>
            <a:r>
              <a:rPr lang="en-US" dirty="0" smtClean="0"/>
              <a:t>Presenting final results to the agency </a:t>
            </a:r>
          </a:p>
          <a:p>
            <a:r>
              <a:rPr lang="en-US" dirty="0" smtClean="0"/>
              <a:t>The teacher acts as a consulting facilitator outside of the direct chain of project command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7472610" y="3934460"/>
            <a:ext cx="2595881" cy="365760"/>
          </a:xfrm>
        </p:spPr>
        <p:txBody>
          <a:bodyPr/>
          <a:lstStyle/>
          <a:p>
            <a:pPr algn="l"/>
            <a:r>
              <a:rPr lang="en-US" dirty="0" smtClean="0"/>
              <a:t>Joshua B. Wilkerson</a:t>
            </a:r>
          </a:p>
          <a:p>
            <a:pPr algn="l"/>
            <a:r>
              <a:rPr lang="en-US" dirty="0" smtClean="0"/>
              <a:t>2014 AP Statistics Readying </a:t>
            </a:r>
            <a:endParaRPr lang="en-US" dirty="0"/>
          </a:p>
          <a:p>
            <a:pPr algn="l"/>
            <a:r>
              <a:rPr lang="en-US" dirty="0" smtClean="0"/>
              <a:t>Kansas City, MO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14400" y="4800600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*Adjustments may be necessary for organizations</a:t>
            </a:r>
          </a:p>
          <a:p>
            <a:r>
              <a:rPr lang="en-US" dirty="0" smtClean="0"/>
              <a:t>  that have already obtained data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48000" y="-13732"/>
            <a:ext cx="6096000" cy="369332"/>
          </a:xfrm>
          <a:prstGeom prst="rect">
            <a:avLst/>
          </a:prstGeom>
          <a:noFill/>
        </p:spPr>
        <p:txBody>
          <a:bodyPr wrap="square" rtlCol="0" anchor="b" anchorCtr="1">
            <a:spAutoFit/>
          </a:bodyPr>
          <a:lstStyle/>
          <a:p>
            <a:pPr algn="ctr"/>
            <a:r>
              <a:rPr lang="en-US" dirty="0" smtClean="0"/>
              <a:t>www.GodandMath.com/BestPractices</a:t>
            </a:r>
          </a:p>
        </p:txBody>
      </p:sp>
    </p:spTree>
    <p:extLst>
      <p:ext uri="{BB962C8B-B14F-4D97-AF65-F5344CB8AC3E}">
        <p14:creationId xmlns:p14="http://schemas.microsoft.com/office/powerpoint/2010/main" xmlns="" val="28630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Keys to Success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Power of Choice</a:t>
            </a:r>
          </a:p>
          <a:p>
            <a:pPr lvl="1"/>
            <a:r>
              <a:rPr lang="en-US" dirty="0" smtClean="0"/>
              <a:t>Students have a vested interest in a personal topic</a:t>
            </a:r>
          </a:p>
          <a:p>
            <a:pPr lvl="1"/>
            <a:r>
              <a:rPr lang="en-US" dirty="0" smtClean="0"/>
              <a:t>“How </a:t>
            </a:r>
            <a:r>
              <a:rPr lang="en-US" dirty="0"/>
              <a:t>can we apply the concepts learned in AP Statistics to benefit our local community/service </a:t>
            </a:r>
            <a:r>
              <a:rPr lang="en-US" dirty="0" smtClean="0"/>
              <a:t>agencies?”</a:t>
            </a:r>
          </a:p>
          <a:p>
            <a:r>
              <a:rPr lang="en-US" dirty="0" smtClean="0"/>
              <a:t>Meaningful Applications</a:t>
            </a:r>
          </a:p>
          <a:p>
            <a:pPr lvl="1"/>
            <a:r>
              <a:rPr lang="en-US" dirty="0" smtClean="0"/>
              <a:t>Real </a:t>
            </a:r>
            <a:r>
              <a:rPr lang="en-US" dirty="0"/>
              <a:t>life scenario with real </a:t>
            </a:r>
            <a:r>
              <a:rPr lang="en-US" dirty="0" smtClean="0"/>
              <a:t>people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“Aha </a:t>
            </a:r>
            <a:r>
              <a:rPr lang="en-US" dirty="0" smtClean="0"/>
              <a:t>Moment” - Deep </a:t>
            </a:r>
            <a:r>
              <a:rPr lang="en-US" dirty="0"/>
              <a:t>connections </a:t>
            </a:r>
            <a:r>
              <a:rPr lang="en-US" dirty="0" smtClean="0"/>
              <a:t>drawn </a:t>
            </a:r>
            <a:r>
              <a:rPr lang="en-US" dirty="0"/>
              <a:t>from course material to project </a:t>
            </a:r>
            <a:r>
              <a:rPr lang="en-US" dirty="0" smtClean="0"/>
              <a:t>implementation</a:t>
            </a:r>
          </a:p>
          <a:p>
            <a:r>
              <a:rPr lang="en-US" dirty="0" smtClean="0"/>
              <a:t>Improving Civic Mindset, Professionalism, and Presentation Skills</a:t>
            </a:r>
          </a:p>
          <a:p>
            <a:pPr lvl="1"/>
            <a:r>
              <a:rPr lang="en-US" dirty="0" smtClean="0"/>
              <a:t>Obligation </a:t>
            </a:r>
            <a:r>
              <a:rPr lang="en-US" dirty="0"/>
              <a:t>is to the community/organization, not just a </a:t>
            </a:r>
            <a:r>
              <a:rPr lang="en-US" dirty="0" smtClean="0"/>
              <a:t>grade</a:t>
            </a:r>
          </a:p>
          <a:p>
            <a:pPr lvl="1"/>
            <a:r>
              <a:rPr lang="en-US" dirty="0" smtClean="0"/>
              <a:t>Comfort </a:t>
            </a:r>
            <a:r>
              <a:rPr lang="en-US" dirty="0"/>
              <a:t>levels </a:t>
            </a:r>
            <a:r>
              <a:rPr lang="en-US" dirty="0" smtClean="0"/>
              <a:t>stretched </a:t>
            </a:r>
            <a:r>
              <a:rPr lang="en-US" dirty="0"/>
              <a:t>through community </a:t>
            </a:r>
            <a:r>
              <a:rPr lang="en-US" dirty="0" smtClean="0"/>
              <a:t>interaction</a:t>
            </a:r>
          </a:p>
          <a:p>
            <a:r>
              <a:rPr lang="en-US" dirty="0" smtClean="0"/>
              <a:t>Required </a:t>
            </a:r>
            <a:r>
              <a:rPr lang="en-US" dirty="0"/>
              <a:t>Reflection Beyond </a:t>
            </a:r>
            <a:r>
              <a:rPr lang="en-US" dirty="0" smtClean="0"/>
              <a:t>Calculations</a:t>
            </a:r>
          </a:p>
          <a:p>
            <a:pPr lvl="1"/>
            <a:r>
              <a:rPr lang="en-US" dirty="0" smtClean="0"/>
              <a:t>Students </a:t>
            </a:r>
            <a:r>
              <a:rPr lang="en-US" dirty="0"/>
              <a:t>chose the topic so they have to defend why it </a:t>
            </a:r>
            <a:r>
              <a:rPr lang="en-US" dirty="0" smtClean="0"/>
              <a:t>matters</a:t>
            </a:r>
          </a:p>
          <a:p>
            <a:pPr lvl="1"/>
            <a:r>
              <a:rPr lang="en-US" dirty="0" smtClean="0"/>
              <a:t>Importance </a:t>
            </a:r>
            <a:r>
              <a:rPr lang="en-US" dirty="0"/>
              <a:t>of s</a:t>
            </a:r>
            <a:r>
              <a:rPr lang="en-US" dirty="0" smtClean="0"/>
              <a:t>tatistics cemented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7472610" y="3934460"/>
            <a:ext cx="2595881" cy="365760"/>
          </a:xfrm>
        </p:spPr>
        <p:txBody>
          <a:bodyPr/>
          <a:lstStyle/>
          <a:p>
            <a:pPr algn="l"/>
            <a:r>
              <a:rPr lang="en-US" dirty="0" smtClean="0"/>
              <a:t>Joshua B. Wilkerson</a:t>
            </a:r>
          </a:p>
          <a:p>
            <a:pPr algn="l"/>
            <a:r>
              <a:rPr lang="en-US" dirty="0" smtClean="0"/>
              <a:t>2014 AP Statistics Readying </a:t>
            </a:r>
            <a:endParaRPr lang="en-US" dirty="0"/>
          </a:p>
          <a:p>
            <a:pPr algn="l"/>
            <a:r>
              <a:rPr lang="en-US" dirty="0" smtClean="0"/>
              <a:t>Kansas City, MO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-13732"/>
            <a:ext cx="6096000" cy="369332"/>
          </a:xfrm>
          <a:prstGeom prst="rect">
            <a:avLst/>
          </a:prstGeom>
          <a:noFill/>
        </p:spPr>
        <p:txBody>
          <a:bodyPr wrap="square" rtlCol="0" anchor="b" anchorCtr="1">
            <a:spAutoFit/>
          </a:bodyPr>
          <a:lstStyle/>
          <a:p>
            <a:pPr algn="ctr"/>
            <a:r>
              <a:rPr lang="en-US" dirty="0" smtClean="0"/>
              <a:t>www.GodandMath.com/BestPractices</a:t>
            </a:r>
          </a:p>
        </p:txBody>
      </p:sp>
    </p:spTree>
    <p:extLst>
      <p:ext uri="{BB962C8B-B14F-4D97-AF65-F5344CB8AC3E}">
        <p14:creationId xmlns:p14="http://schemas.microsoft.com/office/powerpoint/2010/main" xmlns="" val="356035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hlinkClick r:id="rId2"/>
              </a:rPr>
              <a:t>www.GodandMath.com/BestPractices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APStatMonkey</a:t>
            </a:r>
            <a:r>
              <a:rPr lang="en-US" dirty="0" smtClean="0"/>
              <a:t> Website</a:t>
            </a:r>
          </a:p>
          <a:p>
            <a:endParaRPr lang="en-US" dirty="0" smtClean="0"/>
          </a:p>
          <a:p>
            <a:r>
              <a:rPr lang="en-US" dirty="0" smtClean="0"/>
              <a:t>Additional Resources: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Mathematics </a:t>
            </a:r>
            <a:r>
              <a:rPr lang="en-US" dirty="0"/>
              <a:t>Resources Page for the National Service-Learning </a:t>
            </a:r>
            <a:r>
              <a:rPr lang="en-US" dirty="0" smtClean="0"/>
              <a:t>Clearinghouse: </a:t>
            </a:r>
            <a:r>
              <a:rPr lang="en-US" dirty="0" smtClean="0">
                <a:hlinkClick r:id="rId3"/>
              </a:rPr>
              <a:t>www.servicelearning.org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Issue of </a:t>
            </a:r>
            <a:r>
              <a:rPr lang="en-US" i="1" dirty="0" smtClean="0"/>
              <a:t>PRIMUS</a:t>
            </a:r>
            <a:r>
              <a:rPr lang="en-US" dirty="0" smtClean="0"/>
              <a:t> Dedicated to Successful Service Learning Resources (Volume 23, Issue 6, 2013): </a:t>
            </a:r>
            <a:r>
              <a:rPr lang="en-US" dirty="0" smtClean="0">
                <a:hlinkClick r:id="rId4"/>
              </a:rPr>
              <a:t>http://www.tandfonline.com/toc/upri20/23/6#.U4iSufldUmM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i="1" dirty="0" smtClean="0"/>
              <a:t>Mathematics in Service to the Community: concepts and models for service learning in the mathematical sciences</a:t>
            </a:r>
            <a:r>
              <a:rPr lang="en-US" dirty="0" smtClean="0"/>
              <a:t>, Charles Robert </a:t>
            </a:r>
            <a:r>
              <a:rPr lang="en-US" dirty="0" err="1" smtClean="0"/>
              <a:t>Hadlock</a:t>
            </a:r>
            <a:r>
              <a:rPr lang="en-US" dirty="0" smtClean="0"/>
              <a:t> (MAA Notes Series)</a:t>
            </a:r>
          </a:p>
          <a:p>
            <a:pPr lvl="1"/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7472610" y="3934460"/>
            <a:ext cx="2595881" cy="365760"/>
          </a:xfrm>
        </p:spPr>
        <p:txBody>
          <a:bodyPr/>
          <a:lstStyle/>
          <a:p>
            <a:pPr algn="l"/>
            <a:r>
              <a:rPr lang="en-US" dirty="0" smtClean="0"/>
              <a:t>Joshua B. Wilkerson</a:t>
            </a:r>
          </a:p>
          <a:p>
            <a:pPr algn="l"/>
            <a:r>
              <a:rPr lang="en-US" dirty="0" smtClean="0"/>
              <a:t>2014 AP Statistics Readying </a:t>
            </a:r>
            <a:endParaRPr lang="en-US" dirty="0"/>
          </a:p>
          <a:p>
            <a:pPr algn="l"/>
            <a:r>
              <a:rPr lang="en-US" dirty="0" smtClean="0"/>
              <a:t>Kansas City, MO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-4496"/>
            <a:ext cx="6096000" cy="369332"/>
          </a:xfrm>
          <a:prstGeom prst="rect">
            <a:avLst/>
          </a:prstGeom>
          <a:noFill/>
        </p:spPr>
        <p:txBody>
          <a:bodyPr wrap="square" rtlCol="0" anchor="b" anchorCtr="1">
            <a:spAutoFit/>
          </a:bodyPr>
          <a:lstStyle/>
          <a:p>
            <a:pPr algn="ctr"/>
            <a:r>
              <a:rPr lang="en-US" dirty="0" smtClean="0"/>
              <a:t>www.GodandMath.com/BestPractices</a:t>
            </a:r>
          </a:p>
        </p:txBody>
      </p:sp>
    </p:spTree>
    <p:extLst>
      <p:ext uri="{BB962C8B-B14F-4D97-AF65-F5344CB8AC3E}">
        <p14:creationId xmlns:p14="http://schemas.microsoft.com/office/powerpoint/2010/main" xmlns="" val="28630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456</TotalTime>
  <Words>477</Words>
  <Application>Microsoft Office PowerPoint</Application>
  <PresentationFormat>On-screen Show (4:3)</PresentationFormat>
  <Paragraphs>81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Adjacency</vt:lpstr>
      <vt:lpstr>Serving the Community  through Statistics</vt:lpstr>
      <vt:lpstr>Big Idea</vt:lpstr>
      <vt:lpstr>Motivation</vt:lpstr>
      <vt:lpstr>Design</vt:lpstr>
      <vt:lpstr>Keys to Success </vt:lpstr>
      <vt:lpstr>Resources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Serving the Community  through Statistics</dc:title>
  <dc:creator>Wilkerson, Josh</dc:creator>
  <cp:lastModifiedBy>User</cp:lastModifiedBy>
  <cp:revision>27</cp:revision>
  <dcterms:created xsi:type="dcterms:W3CDTF">2014-05-28T14:22:39Z</dcterms:created>
  <dcterms:modified xsi:type="dcterms:W3CDTF">2014-06-12T00:57:59Z</dcterms:modified>
</cp:coreProperties>
</file>