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1"/>
    <p:sldMasterId id="2147483667" r:id="rId2"/>
    <p:sldMasterId id="2147483668" r:id="rId3"/>
  </p:sldMasterIdLst>
  <p:notesMasterIdLst>
    <p:notesMasterId r:id="rId3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100" b="0" i="0" u="none" strike="noStrike" cap="none" baseline="0"/>
            </a:lvl1pPr>
            <a:lvl2pPr marL="0" marR="0" indent="0" algn="l" rtl="0">
              <a:defRPr sz="1100" b="0" i="0" u="none" strike="noStrike" cap="none" baseline="0"/>
            </a:lvl2pPr>
            <a:lvl3pPr marL="0" marR="0" indent="0" algn="l" rtl="0">
              <a:defRPr sz="1100" b="0" i="0" u="none" strike="noStrike" cap="none" baseline="0"/>
            </a:lvl3pPr>
            <a:lvl4pPr marL="0" marR="0" indent="0" algn="l" rtl="0">
              <a:defRPr sz="1100" b="0" i="0" u="none" strike="noStrike" cap="none" baseline="0"/>
            </a:lvl4pPr>
            <a:lvl5pPr marL="0" marR="0" indent="0" algn="l" rtl="0">
              <a:defRPr sz="1100" b="0" i="0" u="none" strike="noStrike" cap="none" baseline="0"/>
            </a:lvl5pPr>
            <a:lvl6pPr marL="0" marR="0" indent="0" algn="l" rtl="0">
              <a:defRPr sz="1100" b="0" i="0" u="none" strike="noStrike" cap="none" baseline="0"/>
            </a:lvl6pPr>
            <a:lvl7pPr marL="0" marR="0" indent="0" algn="l" rtl="0">
              <a:defRPr sz="1100" b="0" i="0" u="none" strike="noStrike" cap="none" baseline="0"/>
            </a:lvl7pPr>
            <a:lvl8pPr marL="0" marR="0" indent="0" algn="l" rtl="0">
              <a:defRPr sz="1100" b="0" i="0" u="none" strike="noStrike" cap="none" baseline="0"/>
            </a:lvl8pPr>
            <a:lvl9pPr marL="0" marR="0" indent="0" algn="l" rtl="0">
              <a:defRPr sz="1100" b="0" i="0" u="none" strike="noStrike" cap="none" baseline="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1800">
                <a:solidFill>
                  <a:schemeClr val="lt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1800">
                <a:solidFill>
                  <a:schemeClr val="lt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1800">
                <a:solidFill>
                  <a:schemeClr val="lt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1800">
                <a:solidFill>
                  <a:schemeClr val="lt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1800">
                <a:solidFill>
                  <a:schemeClr val="lt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1800">
                <a:solidFill>
                  <a:schemeClr val="lt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1800">
                <a:solidFill>
                  <a:schemeClr val="lt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1800">
                <a:solidFill>
                  <a:schemeClr val="lt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 rot="10800000" flipH="1">
            <a:off x="0" y="4124511"/>
            <a:ext cx="8458200" cy="9497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ctrTitle"/>
          </p:nvPr>
        </p:nvSpPr>
        <p:spPr>
          <a:xfrm>
            <a:off x="685800" y="1734341"/>
            <a:ext cx="7772400" cy="2245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457200" algn="l" rtl="0">
              <a:spcBef>
                <a:spcPts val="0"/>
              </a:spcBef>
              <a:buClr>
                <a:schemeClr val="dk2"/>
              </a:buClr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457200" algn="l" rtl="0">
              <a:spcBef>
                <a:spcPts val="0"/>
              </a:spcBef>
              <a:buClr>
                <a:schemeClr val="dk2"/>
              </a:buClr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457200" algn="l" rtl="0">
              <a:spcBef>
                <a:spcPts val="0"/>
              </a:spcBef>
              <a:buClr>
                <a:schemeClr val="dk2"/>
              </a:buClr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indent="457200" algn="l" rtl="0">
              <a:spcBef>
                <a:spcPts val="0"/>
              </a:spcBef>
              <a:buClr>
                <a:schemeClr val="dk2"/>
              </a:buClr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indent="457200" algn="l" rtl="0">
              <a:spcBef>
                <a:spcPts val="0"/>
              </a:spcBef>
              <a:buClr>
                <a:schemeClr val="dk2"/>
              </a:buClr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indent="457200" algn="l" rtl="0">
              <a:spcBef>
                <a:spcPts val="0"/>
              </a:spcBef>
              <a:buClr>
                <a:schemeClr val="dk2"/>
              </a:buClr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indent="457200" algn="l" rtl="0">
              <a:spcBef>
                <a:spcPts val="0"/>
              </a:spcBef>
              <a:buClr>
                <a:schemeClr val="dk2"/>
              </a:buClr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ubTitle" idx="1"/>
          </p:nvPr>
        </p:nvSpPr>
        <p:spPr>
          <a:xfrm>
            <a:off x="685800" y="4124476"/>
            <a:ext cx="7772400" cy="94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  <a:defRPr sz="3000" b="1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  <a:defRPr sz="3000" b="1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  <a:defRPr sz="3000" b="1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  <a:defRPr sz="3000" b="1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  <a:defRPr sz="3000" b="1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indent="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  <a:defRPr sz="3000" b="1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indent="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  <a:defRPr sz="3000" b="1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indent="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  <a:defRPr sz="3000" b="1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indent="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  <a:defRPr sz="3000" b="1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/>
        </p:nvSpPr>
        <p:spPr>
          <a:xfrm>
            <a:off x="0" y="274636"/>
            <a:ext cx="8686800" cy="1554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defRPr>
                <a:solidFill>
                  <a:schemeClr val="lt1"/>
                </a:solidFill>
              </a:defRPr>
            </a:lvl1pPr>
            <a:lvl2pPr rtl="0">
              <a:defRPr>
                <a:solidFill>
                  <a:schemeClr val="lt1"/>
                </a:solidFill>
              </a:defRPr>
            </a:lvl2pPr>
            <a:lvl3pPr rtl="0">
              <a:defRPr>
                <a:solidFill>
                  <a:schemeClr val="lt1"/>
                </a:solidFill>
              </a:defRPr>
            </a:lvl3pPr>
            <a:lvl4pPr rtl="0">
              <a:defRPr>
                <a:solidFill>
                  <a:schemeClr val="lt1"/>
                </a:solidFill>
              </a:defRPr>
            </a:lvl4pPr>
            <a:lvl5pPr rtl="0">
              <a:defRPr>
                <a:solidFill>
                  <a:schemeClr val="lt1"/>
                </a:solidFill>
              </a:defRPr>
            </a:lvl5pPr>
            <a:lvl6pPr rtl="0">
              <a:defRPr>
                <a:solidFill>
                  <a:schemeClr val="lt1"/>
                </a:solidFill>
              </a:defRPr>
            </a:lvl6pPr>
            <a:lvl7pPr rtl="0">
              <a:defRPr>
                <a:solidFill>
                  <a:schemeClr val="lt1"/>
                </a:solidFill>
              </a:defRPr>
            </a:lvl7pPr>
            <a:lvl8pPr rtl="0">
              <a:defRPr>
                <a:solidFill>
                  <a:schemeClr val="lt1"/>
                </a:solidFill>
              </a:defRPr>
            </a:lvl8pPr>
            <a:lvl9pPr rtl="0"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2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0" y="274636"/>
            <a:ext cx="8686800" cy="1554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4030200" cy="46202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2"/>
          </p:nvPr>
        </p:nvSpPr>
        <p:spPr>
          <a:xfrm>
            <a:off x="4656667" y="1949210"/>
            <a:ext cx="4030200" cy="46202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>
            <a:off x="0" y="274636"/>
            <a:ext cx="8686800" cy="1554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0" y="5875078"/>
            <a:ext cx="8686800" cy="692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4290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Char char="•"/>
              <a:defRPr sz="2400" b="1" i="0">
                <a:solidFill>
                  <a:schemeClr val="lt1"/>
                </a:solidFill>
              </a:defRPr>
            </a:lvl1pPr>
            <a:lvl2pPr marL="34290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ourier New"/>
              <a:buChar char="o"/>
              <a:defRPr sz="2400" b="1" i="0">
                <a:solidFill>
                  <a:schemeClr val="lt1"/>
                </a:solidFill>
              </a:defRPr>
            </a:lvl2pPr>
            <a:lvl3pPr marL="34290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Wingdings"/>
              <a:buChar char="§"/>
              <a:defRPr sz="2400" b="1" i="0">
                <a:solidFill>
                  <a:schemeClr val="lt1"/>
                </a:solidFill>
              </a:defRPr>
            </a:lvl3pPr>
            <a:lvl4pPr marL="34290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Char char="•"/>
              <a:defRPr sz="2400" b="1" i="0">
                <a:solidFill>
                  <a:schemeClr val="lt1"/>
                </a:solidFill>
              </a:defRPr>
            </a:lvl4pPr>
            <a:lvl5pPr marL="34290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ourier New"/>
              <a:buChar char="o"/>
              <a:defRPr sz="2400" b="1" i="0">
                <a:solidFill>
                  <a:schemeClr val="lt1"/>
                </a:solidFill>
              </a:defRPr>
            </a:lvl5pPr>
            <a:lvl6pPr marL="34290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Wingdings"/>
              <a:buChar char="§"/>
              <a:defRPr sz="2400" b="1" i="0">
                <a:solidFill>
                  <a:schemeClr val="lt1"/>
                </a:solidFill>
              </a:defRPr>
            </a:lvl6pPr>
            <a:lvl7pPr marL="34290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Char char="•"/>
              <a:defRPr sz="2400" b="1" i="0">
                <a:solidFill>
                  <a:schemeClr val="lt1"/>
                </a:solidFill>
              </a:defRPr>
            </a:lvl7pPr>
            <a:lvl8pPr marL="34290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ourier New"/>
              <a:buChar char="o"/>
              <a:defRPr sz="2400" b="1" i="0">
                <a:solidFill>
                  <a:schemeClr val="lt1"/>
                </a:solidFill>
              </a:defRPr>
            </a:lvl8pPr>
            <a:lvl9pPr marL="34290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Wingdings"/>
              <a:buChar char="§"/>
              <a:defRPr sz="2400" b="1" i="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30000">
              <a:schemeClr val="lt1"/>
            </a:gs>
            <a:gs pos="100000">
              <a:schemeClr val="lt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rgbClr val="000000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rgbClr val="000000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rgbClr val="000000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rgbClr val="000000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rgbClr val="000000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rgbClr val="000000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rgbClr val="000000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rgbClr val="000000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rgbClr val="000000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dk2"/>
            </a:gs>
            <a:gs pos="100000">
              <a:schemeClr val="dk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lt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lt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lt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lt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lt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lt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lt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lt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lt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304800"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304800"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304800"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indent="304800"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indent="304800"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indent="304800"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indent="304800"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2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152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Font typeface="Arial"/>
              <a:buChar char="•"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indent="-1333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Font typeface="Courier New"/>
              <a:buChar char="o"/>
              <a:defRPr sz="24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indent="-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Font typeface="Wingdings"/>
              <a:buChar char="§"/>
              <a:defRPr sz="24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Font typeface="Arial"/>
              <a:buChar char="•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Font typeface="Courier New"/>
              <a:buChar char="o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Font typeface="Wingdings"/>
              <a:buChar char="§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Font typeface="Arial"/>
              <a:buChar char="•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Font typeface="Courier New"/>
              <a:buChar char="o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Font typeface="Wingdings"/>
              <a:buChar char="§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subTitle" idx="1"/>
          </p:nvPr>
        </p:nvSpPr>
        <p:spPr>
          <a:xfrm>
            <a:off x="685800" y="4724400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Clr>
                <a:srgbClr val="000000"/>
              </a:buClr>
              <a:buSzPct val="25000"/>
              <a:buFont typeface="Arial"/>
              <a:buNone/>
            </a:pPr>
            <a:r>
              <a:rPr lang="en" sz="2400" dirty="0">
                <a:solidFill>
                  <a:srgbClr val="000000"/>
                </a:solidFill>
              </a:rPr>
              <a:t>AP Statistics 2012 </a:t>
            </a:r>
          </a:p>
          <a:p>
            <a:pPr lvl="0" rtl="0">
              <a:buClr>
                <a:srgbClr val="000000"/>
              </a:buClr>
              <a:buSzPct val="25000"/>
              <a:buFont typeface="Arial"/>
              <a:buNone/>
            </a:pPr>
            <a:r>
              <a:rPr lang="en" sz="2400" dirty="0">
                <a:solidFill>
                  <a:srgbClr val="000000"/>
                </a:solidFill>
              </a:rPr>
              <a:t>Navasota High School</a:t>
            </a:r>
          </a:p>
          <a:p>
            <a:endParaRPr dirty="0"/>
          </a:p>
        </p:txBody>
      </p:sp>
      <p:sp>
        <p:nvSpPr>
          <p:cNvPr id="65" name="Shape 65"/>
          <p:cNvSpPr txBox="1">
            <a:spLocks noGrp="1"/>
          </p:cNvSpPr>
          <p:nvPr>
            <p:ph type="ctrTitle"/>
          </p:nvPr>
        </p:nvSpPr>
        <p:spPr>
          <a:xfrm>
            <a:off x="685800" y="1366840"/>
            <a:ext cx="7772400" cy="249296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 indent="457200" rtl="0">
              <a:buClr>
                <a:schemeClr val="dk2"/>
              </a:buClr>
              <a:buSzPct val="25000"/>
              <a:buFont typeface="Arial"/>
              <a:buNone/>
            </a:pPr>
            <a:r>
              <a:rPr lang="en" sz="3000" dirty="0">
                <a:solidFill>
                  <a:srgbClr val="000000"/>
                </a:solidFill>
              </a:rPr>
              <a:t>Evaluating Effectiveness of </a:t>
            </a:r>
          </a:p>
          <a:p>
            <a:pPr lvl="0" indent="457200" rtl="0">
              <a:buClr>
                <a:schemeClr val="dk2"/>
              </a:buClr>
              <a:buSzPct val="25000"/>
              <a:buFont typeface="Arial"/>
              <a:buNone/>
            </a:pPr>
            <a:r>
              <a:rPr lang="en" sz="3000" dirty="0">
                <a:solidFill>
                  <a:srgbClr val="000000"/>
                </a:solidFill>
              </a:rPr>
              <a:t>Grimes County Resources </a:t>
            </a:r>
            <a:r>
              <a:rPr lang="en" sz="3000" dirty="0" smtClean="0">
                <a:solidFill>
                  <a:srgbClr val="000000"/>
                </a:solidFill>
              </a:rPr>
              <a:t/>
            </a:r>
            <a:br>
              <a:rPr lang="en" sz="3000" dirty="0" smtClean="0">
                <a:solidFill>
                  <a:srgbClr val="000000"/>
                </a:solidFill>
              </a:rPr>
            </a:br>
            <a:r>
              <a:rPr lang="en" sz="3000" dirty="0" smtClean="0">
                <a:solidFill>
                  <a:srgbClr val="000000"/>
                </a:solidFill>
              </a:rPr>
              <a:t>vs</a:t>
            </a:r>
            <a:r>
              <a:rPr lang="en" sz="3000" dirty="0">
                <a:solidFill>
                  <a:srgbClr val="000000"/>
                </a:solidFill>
              </a:rPr>
              <a:t>. Volunteers </a:t>
            </a:r>
          </a:p>
          <a:p>
            <a:pPr lvl="0" indent="457200" rtl="0">
              <a:buClr>
                <a:schemeClr val="dk2"/>
              </a:buClr>
              <a:buSzPct val="25000"/>
              <a:buFont typeface="Arial"/>
              <a:buNone/>
            </a:pPr>
            <a:r>
              <a:rPr lang="en" sz="3000" dirty="0">
                <a:solidFill>
                  <a:srgbClr val="000000"/>
                </a:solidFill>
              </a:rPr>
              <a:t>in Providing Aid to Wildfire Victims </a:t>
            </a:r>
          </a:p>
          <a:p>
            <a:pPr lvl="0" indent="457200">
              <a:buClr>
                <a:schemeClr val="dk2"/>
              </a:buClr>
              <a:buSzPct val="25000"/>
              <a:buFont typeface="Arial"/>
              <a:buNone/>
            </a:pPr>
            <a:r>
              <a:rPr lang="en" sz="3000" dirty="0">
                <a:solidFill>
                  <a:srgbClr val="000000"/>
                </a:solidFill>
              </a:rPr>
              <a:t>During the Summer of 2011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522525" y="3073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spAutoFit/>
          </a:bodyPr>
          <a:lstStyle/>
          <a:p>
            <a:pPr marL="0" marR="0" lvl="0" indent="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4800" b="1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Project Managers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686800" cy="233907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spAutoFit/>
          </a:bodyPr>
          <a:lstStyle/>
          <a:p>
            <a:r>
              <a:rPr lang="en" sz="2400" dirty="0" smtClean="0"/>
              <a:t>Communications: Leece Uilkie</a:t>
            </a:r>
          </a:p>
          <a:p>
            <a:r>
              <a:rPr lang="en" sz="2400" dirty="0" smtClean="0"/>
              <a:t>Population </a:t>
            </a:r>
            <a:r>
              <a:rPr lang="en" sz="2400" dirty="0"/>
              <a:t>Acquisition: Colton </a:t>
            </a:r>
            <a:r>
              <a:rPr lang="en" sz="2400" dirty="0" smtClean="0"/>
              <a:t>Harris</a:t>
            </a:r>
          </a:p>
          <a:p>
            <a:r>
              <a:rPr lang="en" sz="2400" dirty="0" smtClean="0"/>
              <a:t>Survey </a:t>
            </a:r>
            <a:r>
              <a:rPr lang="en" sz="2400" dirty="0"/>
              <a:t>Development: Kelsey Kehlenbeck and Julie </a:t>
            </a:r>
            <a:r>
              <a:rPr lang="en" sz="2400" dirty="0" smtClean="0"/>
              <a:t>Reyes</a:t>
            </a:r>
          </a:p>
          <a:p>
            <a:r>
              <a:rPr lang="en" sz="2400" b="0" i="0" u="none" strike="noStrike" cap="none" baseline="0" dirty="0" smtClean="0">
                <a:latin typeface="Arial"/>
                <a:ea typeface="Arial"/>
                <a:cs typeface="Arial"/>
                <a:sym typeface="Arial"/>
              </a:rPr>
              <a:t>Survey </a:t>
            </a:r>
            <a:r>
              <a:rPr lang="en" sz="24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Administration: Jacob </a:t>
            </a:r>
            <a:r>
              <a:rPr lang="en" sz="2400" b="0" i="0" u="none" strike="noStrike" cap="none" baseline="0" dirty="0" smtClean="0">
                <a:latin typeface="Arial"/>
                <a:ea typeface="Arial"/>
                <a:cs typeface="Arial"/>
                <a:sym typeface="Arial"/>
              </a:rPr>
              <a:t>Malek</a:t>
            </a:r>
          </a:p>
          <a:p>
            <a:r>
              <a:rPr lang="en" sz="2400" b="0" i="0" u="none" strike="noStrike" cap="none" baseline="0" dirty="0" smtClean="0">
                <a:latin typeface="Arial"/>
                <a:ea typeface="Arial"/>
                <a:cs typeface="Arial"/>
                <a:sym typeface="Arial"/>
              </a:rPr>
              <a:t>Data </a:t>
            </a:r>
            <a:r>
              <a:rPr lang="en" sz="24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Analysis: Trevor Savensky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spAutoFit/>
          </a:bodyPr>
          <a:lstStyle/>
          <a:p>
            <a:pPr marL="0" marR="0" lvl="0" indent="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4800" b="1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Outside Consultants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94747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24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Dr. Jamis Perrett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</a:pPr>
            <a:r>
              <a:rPr lang="en" sz="2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Assistant Professor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</a:pPr>
            <a:r>
              <a:rPr lang="en" sz="2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Department of Statistics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</a:pPr>
            <a:r>
              <a:rPr lang="en" sz="2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Texas A&amp;M University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</a:pPr>
            <a:r>
              <a:rPr lang="en" sz="2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Specialty: Experimental Design/AP Stat </a:t>
            </a:r>
            <a:r>
              <a:rPr lang="en" sz="2000" b="0" i="0" u="none" strike="noStrike" cap="none" baseline="0" dirty="0" smtClean="0">
                <a:latin typeface="Arial"/>
                <a:ea typeface="Arial"/>
                <a:cs typeface="Arial"/>
                <a:sym typeface="Arial"/>
              </a:rPr>
              <a:t>Curriculum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ct val="100000"/>
              <a:buNone/>
            </a:pPr>
            <a:endParaRPr lang="en" sz="2400" b="0" i="0" u="none" strike="noStrike" cap="none" baseline="0" dirty="0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24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Dr. Laura Stough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</a:pPr>
            <a:r>
              <a:rPr lang="en" sz="2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Associate  Professor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</a:pPr>
            <a:r>
              <a:rPr lang="en" sz="2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Department of Education Psychology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</a:pPr>
            <a:r>
              <a:rPr lang="en" sz="2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Texas A&amp;M University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</a:pPr>
            <a:r>
              <a:rPr lang="en" sz="2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Specialty: Disaster Research</a:t>
            </a:r>
          </a:p>
          <a:p>
            <a:endParaRPr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457200" y="22566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spAutoFit/>
          </a:bodyPr>
          <a:lstStyle/>
          <a:p>
            <a:pPr marL="0" marR="0" lvl="0" indent="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4800" b="1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32162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marL="342900" marR="0" lvl="0" indent="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" sz="3200" b="0" i="0" u="none" strike="noStrike" cap="none" baseline="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The citizens of southeastern Grimes County were stricken by a series of wildfires during the summer of 2011. </a:t>
            </a:r>
          </a:p>
          <a:p>
            <a:pPr marL="342900" marR="0" lvl="0" indent="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" sz="3200" b="0" i="0" u="none" strike="noStrike" cap="none" baseline="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One particular incident, the Dyer Mill Wildfire was isolated in Grimes County alone.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spAutoFit/>
          </a:bodyPr>
          <a:lstStyle/>
          <a:p>
            <a:pPr marL="0" marR="0" lvl="0" indent="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4800" b="1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Mission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321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Our goal is to determine whether or not county officials were as effective at meeting the needs of wildfire victims in comparison to the several assisting  volunteer organizations</a:t>
            </a:r>
            <a:r>
              <a:rPr lang="en" sz="3000" b="0" i="0" u="none" strike="noStrike" cap="none" baseline="0" dirty="0" smtClean="0"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None/>
            </a:pPr>
            <a:endParaRPr lang="en" sz="3000" b="0" i="0" u="none" strike="noStrike" cap="none" baseline="0" dirty="0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The results gathered should measure how efficiently the output exerted by the community is utilized in an emergency situation.</a:t>
            </a:r>
          </a:p>
          <a:p>
            <a:endParaRPr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457200" y="3072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spAutoFit/>
          </a:bodyPr>
          <a:lstStyle/>
          <a:p>
            <a:pPr marL="0" marR="0" lvl="0" indent="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4800" b="1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Process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118490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1" i="1" u="none" strike="noStrike" cap="none" baseline="0" dirty="0">
                <a:latin typeface="Arial"/>
                <a:ea typeface="Arial"/>
                <a:cs typeface="Arial"/>
                <a:sym typeface="Arial"/>
              </a:rPr>
              <a:t>Obtain Maps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1" i="1" u="none" strike="noStrike" cap="none" baseline="0" dirty="0">
                <a:latin typeface="Arial"/>
                <a:ea typeface="Arial"/>
                <a:cs typeface="Arial"/>
                <a:sym typeface="Arial"/>
              </a:rPr>
              <a:t>Sample Selection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457200" y="2419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spAutoFit/>
          </a:bodyPr>
          <a:lstStyle/>
          <a:p>
            <a:pPr marL="0" marR="0" lvl="0" indent="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4800" b="1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Obtaining A Sample</a:t>
            </a:r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457200" y="1447800"/>
            <a:ext cx="8229600" cy="51295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1"/>
            <a:r>
              <a:rPr lang="en" dirty="0"/>
              <a:t>The </a:t>
            </a:r>
            <a:r>
              <a:rPr lang="en" dirty="0" smtClean="0"/>
              <a:t>population </a:t>
            </a:r>
            <a:r>
              <a:rPr lang="en" dirty="0"/>
              <a:t>of families that lost property was obtained from </a:t>
            </a:r>
            <a:r>
              <a:rPr lang="en" dirty="0" smtClean="0"/>
              <a:t>Dianna </a:t>
            </a:r>
            <a:r>
              <a:rPr lang="en" dirty="0" smtClean="0"/>
              <a:t>Wesmoreland</a:t>
            </a:r>
            <a:r>
              <a:rPr lang="en" dirty="0" smtClean="0"/>
              <a:t>.</a:t>
            </a:r>
          </a:p>
          <a:p>
            <a:pPr lvl="1">
              <a:buNone/>
            </a:pPr>
            <a:endParaRPr lang="en" dirty="0" smtClean="0"/>
          </a:p>
          <a:p>
            <a:pPr lvl="1"/>
            <a:r>
              <a:rPr lang="en" dirty="0" smtClean="0"/>
              <a:t>There were 53 members of this </a:t>
            </a:r>
            <a:r>
              <a:rPr lang="en" dirty="0" smtClean="0"/>
              <a:t>population</a:t>
            </a:r>
          </a:p>
          <a:p>
            <a:pPr lvl="1">
              <a:buNone/>
            </a:pPr>
            <a:endParaRPr lang="en" dirty="0" smtClean="0"/>
          </a:p>
          <a:p>
            <a:pPr lvl="1"/>
            <a:r>
              <a:rPr lang="en" dirty="0" smtClean="0"/>
              <a:t>Every member resides within the burn </a:t>
            </a:r>
            <a:r>
              <a:rPr lang="en" dirty="0" smtClean="0"/>
              <a:t>zone</a:t>
            </a:r>
          </a:p>
          <a:p>
            <a:pPr lvl="1">
              <a:buNone/>
            </a:pPr>
            <a:endParaRPr lang="en" dirty="0" smtClean="0"/>
          </a:p>
          <a:p>
            <a:pPr lvl="1"/>
            <a:r>
              <a:rPr lang="en" dirty="0" smtClean="0"/>
              <a:t>Every member reported some loss of property as a result of the </a:t>
            </a:r>
            <a:r>
              <a:rPr lang="en" dirty="0" smtClean="0"/>
              <a:t>fire</a:t>
            </a:r>
          </a:p>
          <a:p>
            <a:pPr lvl="1">
              <a:buNone/>
            </a:pPr>
            <a:endParaRPr lang="en" dirty="0" smtClean="0"/>
          </a:p>
          <a:p>
            <a:pPr lvl="1"/>
            <a:r>
              <a:rPr lang="en" dirty="0" smtClean="0"/>
              <a:t>People who were evacuated but sustained no physical damage to property were not considered</a:t>
            </a:r>
            <a:endParaRPr lang="en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spAutoFit/>
          </a:bodyPr>
          <a:lstStyle/>
          <a:p>
            <a:pPr marL="0" marR="0" lvl="0" indent="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4800" b="1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Process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22621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Obtain Maps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Sample Selection 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1" i="1" u="none" strike="noStrike" cap="none" baseline="0" dirty="0">
                <a:latin typeface="Arial"/>
                <a:ea typeface="Arial"/>
                <a:cs typeface="Arial"/>
                <a:sym typeface="Arial"/>
              </a:rPr>
              <a:t>Create Survey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1" i="1" u="none" strike="noStrike" cap="none" baseline="0" dirty="0">
                <a:latin typeface="Arial"/>
                <a:ea typeface="Arial"/>
                <a:cs typeface="Arial"/>
                <a:sym typeface="Arial"/>
              </a:rPr>
              <a:t>Pilot Survey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spAutoFit/>
          </a:bodyPr>
          <a:lstStyle/>
          <a:p>
            <a:pPr marL="0" marR="0" lvl="0" indent="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4800" b="1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Developing the Survey</a:t>
            </a:r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457200" y="1447800"/>
            <a:ext cx="8229600" cy="62067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marL="914400" lvl="1" indent="-381000">
              <a:buSzPct val="80000"/>
            </a:pPr>
            <a:r>
              <a:rPr lang="en" dirty="0"/>
              <a:t>Create a survey that reduces response bias by using neutral wording throughout the survey and keeping the same order of choices for each question</a:t>
            </a:r>
            <a:r>
              <a:rPr lang="en" dirty="0" smtClean="0"/>
              <a:t>.</a:t>
            </a:r>
          </a:p>
          <a:p>
            <a:pPr marL="914400" lvl="1" indent="-381000">
              <a:buSzPct val="80000"/>
              <a:buNone/>
            </a:pPr>
            <a:endParaRPr lang="en" dirty="0"/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 dirty="0"/>
              <a:t>Create questions that will supply quantitative and qualitative </a:t>
            </a:r>
            <a:r>
              <a:rPr lang="en" dirty="0" smtClean="0"/>
              <a:t>results</a:t>
            </a:r>
          </a:p>
          <a:p>
            <a:pPr marL="914400" lvl="1" indent="-381000" rtl="0">
              <a:buClr>
                <a:srgbClr val="000000"/>
              </a:buClr>
              <a:buSzPct val="80000"/>
              <a:buNone/>
            </a:pPr>
            <a:endParaRPr lang="en" dirty="0"/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 dirty="0" smtClean="0"/>
              <a:t>Handling language </a:t>
            </a:r>
            <a:r>
              <a:rPr lang="en" dirty="0" smtClean="0"/>
              <a:t>b</a:t>
            </a:r>
            <a:r>
              <a:rPr lang="en" dirty="0" smtClean="0"/>
              <a:t>arriers</a:t>
            </a:r>
          </a:p>
          <a:p>
            <a:pPr marL="914400" lvl="1" indent="-381000" rtl="0">
              <a:buClr>
                <a:srgbClr val="000000"/>
              </a:buClr>
              <a:buSzPct val="80000"/>
              <a:buNone/>
            </a:pPr>
            <a:r>
              <a:rPr lang="en" dirty="0" smtClean="0"/>
              <a:t> </a:t>
            </a:r>
            <a:endParaRPr lang="en" dirty="0"/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 dirty="0"/>
              <a:t>Piloting </a:t>
            </a:r>
            <a:r>
              <a:rPr lang="en" dirty="0" smtClean="0"/>
              <a:t>sample </a:t>
            </a:r>
            <a:r>
              <a:rPr lang="en" dirty="0"/>
              <a:t>s</a:t>
            </a:r>
            <a:r>
              <a:rPr lang="en" dirty="0" smtClean="0"/>
              <a:t>urvey </a:t>
            </a:r>
          </a:p>
          <a:p>
            <a:pPr marL="914400" lvl="1" indent="-381000" rtl="0">
              <a:buClr>
                <a:srgbClr val="000000"/>
              </a:buClr>
              <a:buSzPct val="80000"/>
              <a:buNone/>
            </a:pPr>
            <a:endParaRPr lang="en" dirty="0"/>
          </a:p>
          <a:p>
            <a:pPr marL="914400" lvl="1" indent="-381000" rtl="0"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 dirty="0"/>
              <a:t>Reflections and </a:t>
            </a:r>
            <a:r>
              <a:rPr lang="en" dirty="0" smtClean="0"/>
              <a:t>alterations </a:t>
            </a:r>
            <a:r>
              <a:rPr lang="en" dirty="0"/>
              <a:t>to </a:t>
            </a:r>
            <a:r>
              <a:rPr lang="en" dirty="0" smtClean="0"/>
              <a:t>survey </a:t>
            </a:r>
            <a:endParaRPr lang="en" dirty="0"/>
          </a:p>
          <a:p>
            <a:endParaRPr dirty="0"/>
          </a:p>
          <a:p>
            <a:endParaRPr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spAutoFit/>
          </a:bodyPr>
          <a:lstStyle/>
          <a:p>
            <a:pPr marL="0" marR="0" lvl="0" indent="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4800" b="1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Process</a:t>
            </a:r>
          </a:p>
        </p:txBody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28007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Obtain Maps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Sample Selection 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Create Survey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Pilot Survey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1" i="1" u="none" strike="noStrike" cap="none" baseline="0" dirty="0">
                <a:latin typeface="Arial"/>
                <a:ea typeface="Arial"/>
                <a:cs typeface="Arial"/>
                <a:sym typeface="Arial"/>
              </a:rPr>
              <a:t>Conduct Survey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457200" y="3562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spAutoFit/>
          </a:bodyPr>
          <a:lstStyle/>
          <a:p>
            <a:pPr marL="0" marR="0" lvl="0" indent="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4800" b="1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Conducting the Survey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384204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r>
              <a:rPr lang="en" dirty="0" smtClean="0"/>
              <a:t>3 </a:t>
            </a:r>
            <a:r>
              <a:rPr lang="en" dirty="0"/>
              <a:t>techniques </a:t>
            </a:r>
            <a:r>
              <a:rPr lang="en" dirty="0" smtClean="0"/>
              <a:t>were </a:t>
            </a:r>
            <a:r>
              <a:rPr lang="en" dirty="0"/>
              <a:t>used to conduct the </a:t>
            </a:r>
            <a:r>
              <a:rPr lang="en" dirty="0" smtClean="0"/>
              <a:t>survey:</a:t>
            </a:r>
          </a:p>
          <a:p>
            <a:pPr lvl="1"/>
            <a:r>
              <a:rPr lang="en" dirty="0" smtClean="0"/>
              <a:t>Over </a:t>
            </a:r>
            <a:r>
              <a:rPr lang="en" dirty="0" smtClean="0"/>
              <a:t>the </a:t>
            </a:r>
            <a:r>
              <a:rPr lang="en" dirty="0" smtClean="0"/>
              <a:t>phone</a:t>
            </a:r>
          </a:p>
          <a:p>
            <a:pPr lvl="1"/>
            <a:r>
              <a:rPr lang="en" dirty="0" smtClean="0"/>
              <a:t>Through e-mail</a:t>
            </a:r>
          </a:p>
          <a:p>
            <a:pPr lvl="1"/>
            <a:r>
              <a:rPr lang="en" dirty="0" smtClean="0"/>
              <a:t>In person </a:t>
            </a:r>
            <a:endParaRPr lang="en" dirty="0" smtClean="0"/>
          </a:p>
          <a:p>
            <a:pPr lvl="1">
              <a:buNone/>
            </a:pPr>
            <a:endParaRPr lang="en" dirty="0" smtClean="0"/>
          </a:p>
          <a:p>
            <a:r>
              <a:rPr lang="en" dirty="0" smtClean="0"/>
              <a:t>As </a:t>
            </a:r>
            <a:r>
              <a:rPr lang="en" dirty="0"/>
              <a:t>of now, we have received responses from 15 of the 53 households.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/>
        </p:nvSpPr>
        <p:spPr>
          <a:xfrm>
            <a:off x="1628775" y="619125"/>
            <a:ext cx="5886450" cy="56197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457200" y="2583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spAutoFit/>
          </a:bodyPr>
          <a:lstStyle/>
          <a:p>
            <a:pPr marL="0" marR="0" lvl="0" indent="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4800" b="1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Process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387795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Obtain Maps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Sample Selection 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Create Survey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Pilot Survey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0" i="0" u="none" strike="noStrike" cap="none" baseline="0" dirty="0">
                <a:latin typeface="Arial"/>
                <a:ea typeface="Arial"/>
                <a:cs typeface="Arial"/>
                <a:sym typeface="Arial"/>
              </a:rPr>
              <a:t>Conduct Survey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1" i="1" u="none" strike="noStrike" cap="none" baseline="0" dirty="0">
                <a:latin typeface="Arial"/>
                <a:ea typeface="Arial"/>
                <a:cs typeface="Arial"/>
                <a:sym typeface="Arial"/>
              </a:rPr>
              <a:t>Analyze  Data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000" b="1" i="1" u="none" strike="noStrike" cap="none" baseline="0" dirty="0">
                <a:latin typeface="Arial"/>
                <a:ea typeface="Arial"/>
                <a:cs typeface="Arial"/>
                <a:sym typeface="Arial"/>
              </a:rPr>
              <a:t>Draw Conclusion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spAutoFit/>
          </a:bodyPr>
          <a:lstStyle/>
          <a:p>
            <a:pPr lvl="0">
              <a:buClr>
                <a:schemeClr val="lt1"/>
              </a:buClr>
              <a:buSzPct val="25000"/>
              <a:buFont typeface="Arial"/>
              <a:buNone/>
            </a:pPr>
            <a:r>
              <a:rPr lang="en"/>
              <a:t>Survey Results</a:t>
            </a:r>
          </a:p>
        </p:txBody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marL="0" lvl="0" indent="0">
              <a:buClr>
                <a:schemeClr val="dk2"/>
              </a:buClr>
              <a:buSzPct val="25000"/>
              <a:buFont typeface="Arial"/>
              <a:buNone/>
            </a:pPr>
            <a:r>
              <a:rPr lang="en"/>
              <a:t> </a:t>
            </a:r>
          </a:p>
        </p:txBody>
      </p:sp>
      <p:sp>
        <p:nvSpPr>
          <p:cNvPr id="148" name="Shape 148"/>
          <p:cNvSpPr/>
          <p:nvPr/>
        </p:nvSpPr>
        <p:spPr>
          <a:xfrm>
            <a:off x="304800" y="4391025"/>
            <a:ext cx="8710569" cy="23622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49" name="Shape 149"/>
          <p:cNvSpPr/>
          <p:nvPr/>
        </p:nvSpPr>
        <p:spPr>
          <a:xfrm>
            <a:off x="304800" y="1676400"/>
            <a:ext cx="8686800" cy="227212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spAutoFit/>
          </a:bodyPr>
          <a:lstStyle/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Survey Results</a:t>
            </a:r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marL="0" lvl="0" indent="0">
              <a:buClr>
                <a:srgbClr val="000000"/>
              </a:buClr>
              <a:buSzPct val="36666"/>
              <a:buFont typeface="Arial"/>
              <a:buNone/>
            </a:pPr>
            <a:r>
              <a:rPr lang="en"/>
              <a:t> </a:t>
            </a:r>
          </a:p>
        </p:txBody>
      </p:sp>
      <p:sp>
        <p:nvSpPr>
          <p:cNvPr id="156" name="Shape 156"/>
          <p:cNvSpPr/>
          <p:nvPr/>
        </p:nvSpPr>
        <p:spPr>
          <a:xfrm>
            <a:off x="457201" y="4194150"/>
            <a:ext cx="8305800" cy="237348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57" name="Shape 157"/>
          <p:cNvSpPr/>
          <p:nvPr/>
        </p:nvSpPr>
        <p:spPr>
          <a:xfrm>
            <a:off x="381000" y="1752600"/>
            <a:ext cx="8305800" cy="207645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spAutoFit/>
          </a:bodyPr>
          <a:lstStyle/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Survey Results</a:t>
            </a:r>
          </a:p>
        </p:txBody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marL="0" lvl="0" indent="0">
              <a:buClr>
                <a:srgbClr val="000000"/>
              </a:buClr>
              <a:buSzPct val="36666"/>
              <a:buFont typeface="Arial"/>
              <a:buNone/>
            </a:pPr>
            <a:r>
              <a:rPr lang="en"/>
              <a:t> </a:t>
            </a:r>
          </a:p>
        </p:txBody>
      </p:sp>
      <p:sp>
        <p:nvSpPr>
          <p:cNvPr id="164" name="Shape 164"/>
          <p:cNvSpPr/>
          <p:nvPr/>
        </p:nvSpPr>
        <p:spPr>
          <a:xfrm>
            <a:off x="990600" y="1447800"/>
            <a:ext cx="7561983" cy="501438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/>
              <a:t>Sample Responses </a:t>
            </a:r>
          </a:p>
        </p:txBody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342900" lvl="0" rtl="0">
              <a:buClr>
                <a:srgbClr val="000000"/>
              </a:buClr>
              <a:buSzPct val="25000"/>
              <a:buFont typeface="Arial"/>
              <a:buNone/>
            </a:pPr>
            <a:r>
              <a:rPr lang="en"/>
              <a:t>"Lost everything including pictures, feels like past erased." </a:t>
            </a:r>
          </a:p>
          <a:p>
            <a:endParaRPr/>
          </a:p>
          <a:p>
            <a:pPr marL="342900" lvl="0" rtl="0">
              <a:buClr>
                <a:srgbClr val="000000"/>
              </a:buClr>
              <a:buSzPct val="25000"/>
              <a:buFont typeface="Arial"/>
              <a:buNone/>
            </a:pPr>
            <a:r>
              <a:rPr lang="en"/>
              <a:t>"Both of my children had nightmares for weeks, and instant panic attacks anytime they saw smoke in the air."</a:t>
            </a:r>
          </a:p>
          <a:p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spAutoFit/>
          </a:bodyPr>
          <a:lstStyle/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Survey Results</a:t>
            </a:r>
          </a:p>
        </p:txBody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marL="0" lvl="0" indent="0">
              <a:buClr>
                <a:srgbClr val="000000"/>
              </a:buClr>
              <a:buSzPct val="36666"/>
              <a:buFont typeface="Arial"/>
              <a:buNone/>
            </a:pPr>
            <a:r>
              <a:rPr lang="en"/>
              <a:t> </a:t>
            </a:r>
          </a:p>
        </p:txBody>
      </p:sp>
      <p:sp>
        <p:nvSpPr>
          <p:cNvPr id="177" name="Shape 177"/>
          <p:cNvSpPr/>
          <p:nvPr/>
        </p:nvSpPr>
        <p:spPr>
          <a:xfrm>
            <a:off x="838200" y="1447800"/>
            <a:ext cx="7467600" cy="521950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457200" y="771337"/>
            <a:ext cx="8229600" cy="6463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 sz="3000" dirty="0">
                <a:solidFill>
                  <a:srgbClr val="000000"/>
                </a:solidFill>
              </a:rPr>
              <a:t>Sample Response to County Aid</a:t>
            </a:r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>
              <a:buClr>
                <a:schemeClr val="dk2"/>
              </a:buClr>
              <a:buSzPct val="25000"/>
              <a:buFont typeface="Arial"/>
              <a:buNone/>
            </a:pPr>
            <a:r>
              <a:rPr lang="en" dirty="0"/>
              <a:t>
"The only county resources I received was from the hard work of the fire departments."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spAutoFit/>
          </a:bodyPr>
          <a:lstStyle/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Survey Results</a:t>
            </a:r>
          </a:p>
        </p:txBody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marL="0" lvl="0" indent="0">
              <a:buClr>
                <a:srgbClr val="000000"/>
              </a:buClr>
              <a:buSzPct val="36666"/>
              <a:buFont typeface="Arial"/>
              <a:buNone/>
            </a:pPr>
            <a:r>
              <a:rPr lang="en"/>
              <a:t> </a:t>
            </a:r>
          </a:p>
        </p:txBody>
      </p:sp>
      <p:sp>
        <p:nvSpPr>
          <p:cNvPr id="190" name="Shape 190"/>
          <p:cNvSpPr/>
          <p:nvPr/>
        </p:nvSpPr>
        <p:spPr>
          <a:xfrm>
            <a:off x="990600" y="1447800"/>
            <a:ext cx="7381875" cy="504295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57200" y="771337"/>
            <a:ext cx="8229600" cy="646300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 sz="3000" dirty="0">
                <a:solidFill>
                  <a:srgbClr val="000000"/>
                </a:solidFill>
              </a:rPr>
              <a:t>Sample Response to Volunteer Aid </a:t>
            </a:r>
          </a:p>
        </p:txBody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>
              <a:buClr>
                <a:schemeClr val="dk2"/>
              </a:buClr>
              <a:buSzPct val="25000"/>
              <a:buFont typeface="Arial"/>
              <a:buNone/>
            </a:pPr>
            <a:r>
              <a:rPr lang="en" dirty="0"/>
              <a:t>
"Wonderful helpers. Would give them a 10+. Came to help right away."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title"/>
          </p:nvPr>
        </p:nvSpPr>
        <p:spPr>
          <a:xfrm>
            <a:off x="457200" y="679004"/>
            <a:ext cx="8229600" cy="738633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 dirty="0" smtClean="0"/>
              <a:t>Testing Our Hypothesis</a:t>
            </a:r>
            <a:endParaRPr lang="en" dirty="0"/>
          </a:p>
        </p:txBody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indent="457200">
              <a:buNone/>
            </a:pPr>
            <a:r>
              <a:rPr lang="en"/>
              <a:t>At first glance it appears that the average effectiveness of volunteer aid is greater than county resources (4.7&gt;3.75). However, this could be due to sampling variability. To decide, we will conduct a 2- Sample T-Test (Comparison of means) with a significance level of .05.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title"/>
          </p:nvPr>
        </p:nvSpPr>
        <p:spPr>
          <a:xfrm>
            <a:off x="457200" y="679004"/>
            <a:ext cx="8229600" cy="738633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r>
              <a:rPr lang="en" dirty="0" smtClean="0"/>
              <a:t>Testing Our Hypothesis</a:t>
            </a:r>
            <a:endParaRPr dirty="0"/>
          </a:p>
        </p:txBody>
      </p:sp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416563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 dirty="0"/>
              <a:t>Null Hypothesis: </a:t>
            </a:r>
          </a:p>
          <a:p>
            <a:pPr lvl="0" rtl="0">
              <a:buNone/>
            </a:pPr>
            <a:r>
              <a:rPr lang="en" dirty="0"/>
              <a:t>Average Volunteer </a:t>
            </a:r>
            <a:r>
              <a:rPr lang="en" dirty="0" smtClean="0"/>
              <a:t>Effectiveness </a:t>
            </a:r>
            <a:r>
              <a:rPr lang="en" b="1" dirty="0" smtClean="0"/>
              <a:t>=</a:t>
            </a:r>
            <a:endParaRPr lang="en" b="1" dirty="0"/>
          </a:p>
          <a:p>
            <a:pPr lvl="0" rtl="0">
              <a:buNone/>
            </a:pPr>
            <a:r>
              <a:rPr lang="en" dirty="0"/>
              <a:t>Average County Effectiveness</a:t>
            </a:r>
          </a:p>
          <a:p>
            <a:endParaRPr dirty="0"/>
          </a:p>
          <a:p>
            <a:pPr lvl="0" rtl="0">
              <a:buNone/>
            </a:pPr>
            <a:r>
              <a:rPr lang="en" dirty="0"/>
              <a:t>Alternative Hypothesis:</a:t>
            </a:r>
          </a:p>
          <a:p>
            <a:pPr lvl="0" rtl="0">
              <a:buClr>
                <a:srgbClr val="000000"/>
              </a:buClr>
              <a:buSzPct val="36666"/>
              <a:buFont typeface="Arial"/>
              <a:buNone/>
            </a:pPr>
            <a:r>
              <a:rPr lang="en" dirty="0"/>
              <a:t>Average Volunteer </a:t>
            </a:r>
            <a:r>
              <a:rPr lang="en" dirty="0" smtClean="0"/>
              <a:t>Effectiveness </a:t>
            </a:r>
            <a:r>
              <a:rPr lang="en" b="1" dirty="0" smtClean="0"/>
              <a:t>&gt;</a:t>
            </a:r>
            <a:endParaRPr lang="en" b="1" dirty="0"/>
          </a:p>
          <a:p>
            <a:pPr lvl="0" rtl="0">
              <a:buClr>
                <a:srgbClr val="000000"/>
              </a:buClr>
              <a:buSzPct val="36666"/>
              <a:buFont typeface="Arial"/>
              <a:buNone/>
            </a:pPr>
            <a:r>
              <a:rPr lang="en" dirty="0"/>
              <a:t>Average County Effectiveness</a:t>
            </a:r>
          </a:p>
          <a:p>
            <a:endParaRPr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457200" y="679004"/>
            <a:ext cx="8229600" cy="738633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r>
              <a:rPr lang="en" dirty="0" smtClean="0"/>
              <a:t>Testing Our Hypothesis</a:t>
            </a:r>
            <a:endParaRPr dirty="0"/>
          </a:p>
        </p:txBody>
      </p:sp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Conditions:</a:t>
            </a:r>
          </a:p>
          <a:p>
            <a:pPr lvl="0" rtl="0">
              <a:buNone/>
            </a:pPr>
            <a:r>
              <a:rPr lang="en"/>
              <a:t>a. Random Sample- Census </a:t>
            </a:r>
          </a:p>
          <a:p>
            <a:pPr lvl="0" rtl="0">
              <a:buNone/>
            </a:pPr>
            <a:r>
              <a:rPr lang="en"/>
              <a:t>b. Independent Samples- Checked</a:t>
            </a:r>
          </a:p>
          <a:p>
            <a:pPr lvl="0" rtl="0">
              <a:buNone/>
            </a:pPr>
            <a:r>
              <a:rPr lang="en"/>
              <a:t>c. Population approximately normal- Assumed</a:t>
            </a:r>
          </a:p>
          <a:p>
            <a:endParaRPr/>
          </a:p>
          <a:p>
            <a:pPr marL="0" lvl="0" indent="0" rtl="0">
              <a:buNone/>
            </a:pPr>
            <a:r>
              <a:rPr lang="en" i="1"/>
              <a:t>Since our sample is not completely random, we will proceed with caution.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title"/>
          </p:nvPr>
        </p:nvSpPr>
        <p:spPr>
          <a:xfrm>
            <a:off x="457200" y="679004"/>
            <a:ext cx="8229600" cy="738633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r>
              <a:rPr lang="en" dirty="0" smtClean="0"/>
              <a:t>Testing Our Hypothesis</a:t>
            </a:r>
            <a:endParaRPr dirty="0"/>
          </a:p>
        </p:txBody>
      </p:sp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indent="457200" rtl="0">
              <a:buNone/>
            </a:pPr>
            <a:r>
              <a:rPr lang="en"/>
              <a:t>Since our p-value .0003 is less than our significance level, we reject the null hypothesis and can conclude that the average volunteer effectiveness is greater than the average county effectiveness. </a:t>
            </a:r>
          </a:p>
          <a:p>
            <a:endParaRPr/>
          </a:p>
          <a:p>
            <a:pPr indent="457200">
              <a:buNone/>
            </a:pPr>
            <a:r>
              <a:rPr lang="en" i="1"/>
              <a:t>This conclusion was made with the knowledge that not all conditions checked.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spAutoFit/>
          </a:bodyPr>
          <a:lstStyle/>
          <a:p>
            <a:pPr marL="0" marR="0" lvl="0" indent="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4800" b="1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</a:p>
        </p:txBody>
      </p:sp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228600" y="1600200"/>
            <a:ext cx="8229600" cy="320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" dirty="0"/>
              <a:t>   Based on the data that we obtained from our surveys, we have sufficient evidence to conclude that the volunteer services provided more effective aid to fire victims than county resources.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spAutoFit/>
          </a:bodyPr>
          <a:lstStyle/>
          <a:p>
            <a:pPr marL="0" marR="0" lvl="0" indent="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4800" b="1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Future Plans</a:t>
            </a:r>
          </a:p>
        </p:txBody>
      </p:sp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373945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600" b="0" i="0" u="none" strike="noStrike" cap="none" baseline="0">
                <a:latin typeface="Arial"/>
                <a:ea typeface="Arial"/>
                <a:cs typeface="Arial"/>
                <a:sym typeface="Arial"/>
              </a:rPr>
              <a:t>Continue follow-up for non-responders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600" b="0" i="0" u="none" strike="noStrike" cap="none" baseline="0">
                <a:latin typeface="Arial"/>
                <a:ea typeface="Arial"/>
                <a:cs typeface="Arial"/>
                <a:sym typeface="Arial"/>
              </a:rPr>
              <a:t>Refinement of data analysis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600" b="0" i="0" u="none" strike="noStrike" cap="none" baseline="0">
                <a:latin typeface="Arial"/>
                <a:ea typeface="Arial"/>
                <a:cs typeface="Arial"/>
                <a:sym typeface="Arial"/>
              </a:rPr>
              <a:t>Presentation to City Council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 sz="3600" b="0" i="0" u="none" strike="noStrike" cap="none" baseline="0">
                <a:latin typeface="Arial"/>
                <a:ea typeface="Arial"/>
                <a:cs typeface="Arial"/>
                <a:sym typeface="Arial"/>
              </a:rPr>
              <a:t>Publication in local paper and possibly academic journal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Custom 346">
      <a:dk1>
        <a:srgbClr val="000000"/>
      </a:dk1>
      <a:lt1>
        <a:srgbClr val="FFFFFF"/>
      </a:lt1>
      <a:dk2>
        <a:srgbClr val="4C4C4C"/>
      </a:dk2>
      <a:lt2>
        <a:srgbClr val="CCCCCC"/>
      </a:lt2>
      <a:accent1>
        <a:srgbClr val="89B4B8"/>
      </a:accent1>
      <a:accent2>
        <a:srgbClr val="AFA6CA"/>
      </a:accent2>
      <a:accent3>
        <a:srgbClr val="A5B492"/>
      </a:accent3>
      <a:accent4>
        <a:srgbClr val="E8CD6D"/>
      </a:accent4>
      <a:accent5>
        <a:srgbClr val="F4A447"/>
      </a:accent5>
      <a:accent6>
        <a:srgbClr val="D09D94"/>
      </a:accent6>
      <a:hlink>
        <a:srgbClr val="5EA7AA"/>
      </a:hlink>
      <a:folHlink>
        <a:srgbClr val="A295B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Custom 348">
      <a:dk1>
        <a:srgbClr val="000000"/>
      </a:dk1>
      <a:lt1>
        <a:srgbClr val="FFFFFF"/>
      </a:lt1>
      <a:dk2>
        <a:srgbClr val="191919"/>
      </a:dk2>
      <a:lt2>
        <a:srgbClr val="CCCCCC"/>
      </a:lt2>
      <a:accent1>
        <a:srgbClr val="7E5554"/>
      </a:accent1>
      <a:accent2>
        <a:srgbClr val="910A10"/>
      </a:accent2>
      <a:accent3>
        <a:srgbClr val="84294D"/>
      </a:accent3>
      <a:accent4>
        <a:srgbClr val="DA823B"/>
      </a:accent4>
      <a:accent5>
        <a:srgbClr val="625D3C"/>
      </a:accent5>
      <a:accent6>
        <a:srgbClr val="00384A"/>
      </a:accent6>
      <a:hlink>
        <a:srgbClr val="227A78"/>
      </a:hlink>
      <a:folHlink>
        <a:srgbClr val="39474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622</Words>
  <Application>Microsoft Office PowerPoint</Application>
  <PresentationFormat>On-screen Show (4:3)</PresentationFormat>
  <Paragraphs>126</Paragraphs>
  <Slides>28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/>
      <vt:lpstr/>
      <vt:lpstr/>
      <vt:lpstr>Evaluating Effectiveness of  Grimes County Resources  vs. Volunteers  in Providing Aid to Wildfire Victims  During the Summer of 2011</vt:lpstr>
      <vt:lpstr>Project Managers</vt:lpstr>
      <vt:lpstr>Outside Consultants</vt:lpstr>
      <vt:lpstr>Introduction</vt:lpstr>
      <vt:lpstr>Mission</vt:lpstr>
      <vt:lpstr>Process</vt:lpstr>
      <vt:lpstr>Slide 7</vt:lpstr>
      <vt:lpstr>Obtaining A Sample</vt:lpstr>
      <vt:lpstr>Process</vt:lpstr>
      <vt:lpstr>Developing the Survey</vt:lpstr>
      <vt:lpstr>Process</vt:lpstr>
      <vt:lpstr>Conducting the Survey</vt:lpstr>
      <vt:lpstr>Slide 13</vt:lpstr>
      <vt:lpstr>Process</vt:lpstr>
      <vt:lpstr>Survey Results</vt:lpstr>
      <vt:lpstr>Survey Results</vt:lpstr>
      <vt:lpstr>Survey Results</vt:lpstr>
      <vt:lpstr>Sample Responses </vt:lpstr>
      <vt:lpstr>Survey Results</vt:lpstr>
      <vt:lpstr>Sample Response to County Aid</vt:lpstr>
      <vt:lpstr>Survey Results</vt:lpstr>
      <vt:lpstr>Sample Response to Volunteer Aid </vt:lpstr>
      <vt:lpstr>Testing Our Hypothesis</vt:lpstr>
      <vt:lpstr>Testing Our Hypothesis</vt:lpstr>
      <vt:lpstr>Testing Our Hypothesis</vt:lpstr>
      <vt:lpstr>Testing Our Hypothesis</vt:lpstr>
      <vt:lpstr>Conclusion</vt:lpstr>
      <vt:lpstr>Future Plans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Evaluating Effectiveness of  Grimes County Resources vs. Volunteers  in Providing Aid to Wildfire Victims  During the Summer of 2011</dc:title>
  <cp:lastModifiedBy> </cp:lastModifiedBy>
  <cp:revision>15</cp:revision>
  <dcterms:modified xsi:type="dcterms:W3CDTF">2012-05-21T23:11:40Z</dcterms:modified>
</cp:coreProperties>
</file>