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24"/>
  </p:notesMasterIdLst>
  <p:handoutMasterIdLst>
    <p:handoutMasterId r:id="rId25"/>
  </p:handoutMasterIdLst>
  <p:sldIdLst>
    <p:sldId id="256" r:id="rId2"/>
    <p:sldId id="260" r:id="rId3"/>
    <p:sldId id="261" r:id="rId4"/>
    <p:sldId id="263" r:id="rId5"/>
    <p:sldId id="271" r:id="rId6"/>
    <p:sldId id="264" r:id="rId7"/>
    <p:sldId id="277" r:id="rId8"/>
    <p:sldId id="284" r:id="rId9"/>
    <p:sldId id="278" r:id="rId10"/>
    <p:sldId id="272" r:id="rId11"/>
    <p:sldId id="265" r:id="rId12"/>
    <p:sldId id="279" r:id="rId13"/>
    <p:sldId id="273" r:id="rId14"/>
    <p:sldId id="266" r:id="rId15"/>
    <p:sldId id="280" r:id="rId16"/>
    <p:sldId id="281" r:id="rId17"/>
    <p:sldId id="285" r:id="rId18"/>
    <p:sldId id="274" r:id="rId19"/>
    <p:sldId id="286" r:id="rId20"/>
    <p:sldId id="275" r:id="rId21"/>
    <p:sldId id="287" r:id="rId22"/>
    <p:sldId id="26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462" autoAdjust="0"/>
  </p:normalViewPr>
  <p:slideViewPr>
    <p:cSldViewPr>
      <p:cViewPr varScale="1">
        <p:scale>
          <a:sx n="59" d="100"/>
          <a:sy n="59" d="100"/>
        </p:scale>
        <p:origin x="-16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723B244-260A-4690-8DD6-9818953C9555}" type="datetimeFigureOut">
              <a:rPr lang="en-US" smtClean="0"/>
              <a:t>1/2/2012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D67A74-7098-4824-BF1B-8E11A23C6CEF}" type="slidenum">
              <a:rPr lang="en-US" smtClean="0"/>
              <a:t>‹#›</a:t>
            </a:fld>
            <a:endParaRPr lang="en-US"/>
          </a:p>
        </p:txBody>
      </p:sp>
    </p:spTree>
    <p:extLst>
      <p:ext uri="{BB962C8B-B14F-4D97-AF65-F5344CB8AC3E}">
        <p14:creationId xmlns:p14="http://schemas.microsoft.com/office/powerpoint/2010/main" val="1785121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46DBE3-F860-4516-9EAF-FAD85E3D2F59}" type="datetimeFigureOut">
              <a:rPr lang="en-US" smtClean="0"/>
              <a:t>1/2/2012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4530B4-AB2D-459C-87E8-D3D9C98A0C22}" type="slidenum">
              <a:rPr lang="en-US" smtClean="0"/>
              <a:t>‹#›</a:t>
            </a:fld>
            <a:endParaRPr lang="en-US" dirty="0"/>
          </a:p>
        </p:txBody>
      </p:sp>
    </p:spTree>
    <p:extLst>
      <p:ext uri="{BB962C8B-B14F-4D97-AF65-F5344CB8AC3E}">
        <p14:creationId xmlns:p14="http://schemas.microsoft.com/office/powerpoint/2010/main" val="2226991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spcBef>
                <a:spcPts val="0"/>
              </a:spcBef>
              <a:spcAft>
                <a:spcPts val="0"/>
              </a:spcAft>
              <a:buFont typeface="Arial" pitchFamily="34" charset="0"/>
              <a:buChar char="•"/>
            </a:pPr>
            <a:r>
              <a:rPr lang="en-US" dirty="0" smtClean="0"/>
              <a:t>Greetings</a:t>
            </a:r>
          </a:p>
          <a:p>
            <a:pPr marL="171450" marR="0" lvl="1" indent="-171450" algn="l" defTabSz="914400" rtl="0" eaLnBrk="1" fontAlgn="auto" latinLnBrk="0" hangingPunct="1">
              <a:lnSpc>
                <a:spcPct val="150000"/>
              </a:lnSpc>
              <a:spcBef>
                <a:spcPts val="0"/>
              </a:spcBef>
              <a:spcAft>
                <a:spcPts val="0"/>
              </a:spcAft>
              <a:buClrTx/>
              <a:buSzTx/>
              <a:buFont typeface="Arial" pitchFamily="34" charset="0"/>
              <a:buChar char="•"/>
              <a:tabLst/>
              <a:defRPr/>
            </a:pPr>
            <a:r>
              <a:rPr lang="en-US" dirty="0" smtClean="0"/>
              <a:t>As a mathematics educator, what</a:t>
            </a:r>
            <a:r>
              <a:rPr lang="en-US" baseline="0" dirty="0" smtClean="0"/>
              <a:t> is the number one question that you receive from students? </a:t>
            </a:r>
            <a:r>
              <a:rPr lang="en-US" baseline="0" dirty="0" smtClean="0">
                <a:solidFill>
                  <a:schemeClr val="tx1"/>
                </a:solidFill>
              </a:rPr>
              <a:t>(Slide Change)</a:t>
            </a:r>
            <a:endParaRPr lang="en-US" baseline="0" dirty="0" smtClean="0"/>
          </a:p>
        </p:txBody>
      </p:sp>
      <p:sp>
        <p:nvSpPr>
          <p:cNvPr id="4" name="Slide Number Placeholder 3"/>
          <p:cNvSpPr>
            <a:spLocks noGrp="1"/>
          </p:cNvSpPr>
          <p:nvPr>
            <p:ph type="sldNum" sz="quarter" idx="10"/>
          </p:nvPr>
        </p:nvSpPr>
        <p:spPr/>
        <p:txBody>
          <a:bodyPr/>
          <a:lstStyle/>
          <a:p>
            <a:fld id="{2B4530B4-AB2D-459C-87E8-D3D9C98A0C22}" type="slidenum">
              <a:rPr lang="en-US" smtClean="0"/>
              <a:t>1</a:t>
            </a:fld>
            <a:endParaRPr lang="en-US" dirty="0"/>
          </a:p>
        </p:txBody>
      </p:sp>
    </p:spTree>
    <p:extLst>
      <p:ext uri="{BB962C8B-B14F-4D97-AF65-F5344CB8AC3E}">
        <p14:creationId xmlns:p14="http://schemas.microsoft.com/office/powerpoint/2010/main" val="592295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spcBef>
                <a:spcPts val="0"/>
              </a:spcBef>
              <a:spcAft>
                <a:spcPts val="0"/>
              </a:spcAft>
              <a:buFont typeface="Arial" pitchFamily="34" charset="0"/>
              <a:buChar char="•"/>
            </a:pPr>
            <a:r>
              <a:rPr lang="en-US" dirty="0" smtClean="0"/>
              <a:t>Solicit responses</a:t>
            </a:r>
          </a:p>
          <a:p>
            <a:pPr marL="628650" lvl="1" indent="-171450">
              <a:lnSpc>
                <a:spcPct val="150000"/>
              </a:lnSpc>
              <a:spcBef>
                <a:spcPts val="0"/>
              </a:spcBef>
              <a:spcAft>
                <a:spcPts val="0"/>
              </a:spcAft>
              <a:buFont typeface="Arial" pitchFamily="34" charset="0"/>
              <a:buChar char="•"/>
            </a:pPr>
            <a:r>
              <a:rPr lang="en-US" dirty="0" smtClean="0"/>
              <a:t>When am I ever going to use this? (transition)</a:t>
            </a:r>
          </a:p>
          <a:p>
            <a:pPr marL="171450" indent="-171450">
              <a:lnSpc>
                <a:spcPct val="150000"/>
              </a:lnSpc>
              <a:spcBef>
                <a:spcPts val="0"/>
              </a:spcBef>
              <a:spcAft>
                <a:spcPts val="0"/>
              </a:spcAft>
              <a:buFont typeface="Arial" pitchFamily="34" charset="0"/>
              <a:buChar char="•"/>
            </a:pPr>
            <a:r>
              <a:rPr lang="en-US" dirty="0" smtClean="0"/>
              <a:t>As a mathematics educator, what</a:t>
            </a:r>
            <a:r>
              <a:rPr lang="en-US" baseline="0" dirty="0" smtClean="0"/>
              <a:t> are the responses you give to this question?</a:t>
            </a:r>
          </a:p>
          <a:p>
            <a:pPr marL="628650" lvl="1" indent="-171450">
              <a:lnSpc>
                <a:spcPct val="150000"/>
              </a:lnSpc>
              <a:spcBef>
                <a:spcPts val="0"/>
              </a:spcBef>
              <a:spcAft>
                <a:spcPts val="0"/>
              </a:spcAft>
              <a:buFont typeface="Arial" pitchFamily="34" charset="0"/>
              <a:buChar char="•"/>
            </a:pPr>
            <a:r>
              <a:rPr lang="en-US" dirty="0" smtClean="0"/>
              <a:t>Solicit responses</a:t>
            </a:r>
          </a:p>
          <a:p>
            <a:pPr marL="1085850" lvl="2" indent="-171450">
              <a:lnSpc>
                <a:spcPct val="150000"/>
              </a:lnSpc>
              <a:spcBef>
                <a:spcPts val="0"/>
              </a:spcBef>
              <a:spcAft>
                <a:spcPts val="0"/>
              </a:spcAft>
              <a:buFont typeface="Arial" pitchFamily="34" charset="0"/>
              <a:buChar char="•"/>
            </a:pPr>
            <a:r>
              <a:rPr lang="en-US" dirty="0" smtClean="0"/>
              <a:t>Later in life</a:t>
            </a:r>
          </a:p>
          <a:p>
            <a:pPr marL="1085850" lvl="2" indent="-171450">
              <a:lnSpc>
                <a:spcPct val="150000"/>
              </a:lnSpc>
              <a:spcBef>
                <a:spcPts val="0"/>
              </a:spcBef>
              <a:spcAft>
                <a:spcPts val="0"/>
              </a:spcAft>
              <a:buFont typeface="Arial" pitchFamily="34" charset="0"/>
              <a:buChar char="•"/>
            </a:pPr>
            <a:r>
              <a:rPr lang="en-US" dirty="0" smtClean="0"/>
              <a:t>In a future class</a:t>
            </a:r>
          </a:p>
          <a:p>
            <a:pPr marL="1085850" lvl="2" indent="-171450">
              <a:lnSpc>
                <a:spcPct val="150000"/>
              </a:lnSpc>
              <a:spcBef>
                <a:spcPts val="0"/>
              </a:spcBef>
              <a:spcAft>
                <a:spcPts val="0"/>
              </a:spcAft>
              <a:buFont typeface="Arial" pitchFamily="34" charset="0"/>
              <a:buChar char="•"/>
            </a:pPr>
            <a:r>
              <a:rPr lang="en-US" dirty="0" smtClean="0"/>
              <a:t>Using it already (you just don’t realize it)</a:t>
            </a:r>
          </a:p>
          <a:p>
            <a:pPr marL="628650" lvl="1" indent="-171450">
              <a:lnSpc>
                <a:spcPct val="150000"/>
              </a:lnSpc>
              <a:spcBef>
                <a:spcPts val="0"/>
              </a:spcBef>
              <a:spcAft>
                <a:spcPts val="0"/>
              </a:spcAft>
              <a:buFont typeface="Arial" pitchFamily="34" charset="0"/>
              <a:buChar char="•"/>
            </a:pPr>
            <a:r>
              <a:rPr lang="en-US" dirty="0" smtClean="0"/>
              <a:t>Appropriate</a:t>
            </a:r>
            <a:r>
              <a:rPr lang="en-US" baseline="0" dirty="0" smtClean="0"/>
              <a:t> answers to “when” questions but in my experience, not satisfactory to students</a:t>
            </a:r>
          </a:p>
          <a:p>
            <a:pPr marL="171450" lvl="0" indent="-171450">
              <a:lnSpc>
                <a:spcPct val="150000"/>
              </a:lnSpc>
              <a:spcBef>
                <a:spcPts val="0"/>
              </a:spcBef>
              <a:spcAft>
                <a:spcPts val="0"/>
              </a:spcAft>
              <a:buFont typeface="Arial" pitchFamily="34" charset="0"/>
              <a:buChar char="•"/>
            </a:pPr>
            <a:r>
              <a:rPr lang="en-US" baseline="0" dirty="0" smtClean="0"/>
              <a:t>Students don’t want a date, they are really asking a different question (transition)</a:t>
            </a:r>
          </a:p>
          <a:p>
            <a:pPr marL="171450" lvl="0" indent="-171450">
              <a:lnSpc>
                <a:spcPct val="150000"/>
              </a:lnSpc>
              <a:spcBef>
                <a:spcPts val="0"/>
              </a:spcBef>
              <a:spcAft>
                <a:spcPts val="0"/>
              </a:spcAft>
              <a:buFont typeface="Arial" pitchFamily="34" charset="0"/>
              <a:buChar char="•"/>
            </a:pPr>
            <a:r>
              <a:rPr lang="en-US" baseline="0" dirty="0" smtClean="0"/>
              <a:t>Why should I value this? (transition)</a:t>
            </a:r>
          </a:p>
          <a:p>
            <a:pPr marL="171450" lvl="0" indent="-171450">
              <a:lnSpc>
                <a:spcPct val="150000"/>
              </a:lnSpc>
              <a:spcBef>
                <a:spcPts val="0"/>
              </a:spcBef>
              <a:spcAft>
                <a:spcPts val="0"/>
              </a:spcAft>
              <a:buFont typeface="Arial" pitchFamily="34" charset="0"/>
              <a:buChar char="•"/>
            </a:pPr>
            <a:r>
              <a:rPr lang="en-US" baseline="0" dirty="0" smtClean="0"/>
              <a:t>Expect a response based on practicality – how math will solve their problems and help them get ahead in life</a:t>
            </a:r>
          </a:p>
          <a:p>
            <a:pPr marL="171450" lvl="0" indent="-171450">
              <a:lnSpc>
                <a:spcPct val="150000"/>
              </a:lnSpc>
              <a:spcBef>
                <a:spcPts val="0"/>
              </a:spcBef>
              <a:spcAft>
                <a:spcPts val="0"/>
              </a:spcAft>
              <a:buFont typeface="Arial" pitchFamily="34" charset="0"/>
              <a:buChar char="•"/>
            </a:pPr>
            <a:r>
              <a:rPr lang="en-US" baseline="0" dirty="0" smtClean="0"/>
              <a:t>Why is practicality such a virtue? Should it be? </a:t>
            </a:r>
            <a:r>
              <a:rPr lang="en-US" baseline="0" dirty="0" smtClean="0"/>
              <a:t>What other options do we have?(slide </a:t>
            </a:r>
            <a:r>
              <a:rPr lang="en-US" baseline="0" dirty="0" smtClean="0"/>
              <a:t>change)</a:t>
            </a:r>
            <a:endParaRPr lang="en-US" sz="2800" dirty="0" smtClean="0"/>
          </a:p>
          <a:p>
            <a:pPr marL="628650" lvl="1" indent="-171450">
              <a:buFont typeface="Arial" pitchFamily="34" charset="0"/>
              <a:buChar char="•"/>
            </a:pPr>
            <a:endParaRPr lang="en-US" dirty="0" smtClean="0"/>
          </a:p>
          <a:p>
            <a:pPr marL="628650" lvl="1"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2</a:t>
            </a:fld>
            <a:endParaRPr lang="en-US" dirty="0"/>
          </a:p>
        </p:txBody>
      </p:sp>
    </p:spTree>
    <p:extLst>
      <p:ext uri="{BB962C8B-B14F-4D97-AF65-F5344CB8AC3E}">
        <p14:creationId xmlns:p14="http://schemas.microsoft.com/office/powerpoint/2010/main" val="3319930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spcBef>
                <a:spcPts val="0"/>
              </a:spcBef>
              <a:spcAft>
                <a:spcPts val="0"/>
              </a:spcAft>
              <a:buFont typeface="Arial" pitchFamily="34" charset="0"/>
              <a:buChar char="•"/>
            </a:pPr>
            <a:r>
              <a:rPr lang="en-US" dirty="0" smtClean="0"/>
              <a:t>(transition)</a:t>
            </a:r>
            <a:r>
              <a:rPr lang="en-US" baseline="0" dirty="0" smtClean="0"/>
              <a:t> Read claim</a:t>
            </a:r>
          </a:p>
          <a:p>
            <a:pPr marL="171450" indent="-171450">
              <a:lnSpc>
                <a:spcPct val="150000"/>
              </a:lnSpc>
              <a:spcBef>
                <a:spcPts val="0"/>
              </a:spcBef>
              <a:spcAft>
                <a:spcPts val="0"/>
              </a:spcAft>
              <a:buFont typeface="Arial" pitchFamily="34" charset="0"/>
              <a:buChar char="•"/>
            </a:pPr>
            <a:r>
              <a:rPr lang="en-US" baseline="0" dirty="0" smtClean="0"/>
              <a:t>Why?</a:t>
            </a:r>
          </a:p>
          <a:p>
            <a:pPr marL="171450" indent="-171450">
              <a:lnSpc>
                <a:spcPct val="150000"/>
              </a:lnSpc>
              <a:spcBef>
                <a:spcPts val="0"/>
              </a:spcBef>
              <a:spcAft>
                <a:spcPts val="0"/>
              </a:spcAft>
              <a:buFont typeface="Arial" pitchFamily="34" charset="0"/>
              <a:buChar char="•"/>
            </a:pPr>
            <a:r>
              <a:rPr lang="en-US" baseline="0" dirty="0" smtClean="0"/>
              <a:t>Numerous reasons, but if we are trying to fight against an ingrained mindset that values practicality, perhaps the best reason to begin with is that valuing mathematical study for its own sake leads to MORE practical applications than would otherwise be discovered (transition)</a:t>
            </a:r>
          </a:p>
          <a:p>
            <a:pPr marL="171450" indent="-171450">
              <a:lnSpc>
                <a:spcPct val="150000"/>
              </a:lnSpc>
              <a:spcBef>
                <a:spcPts val="0"/>
              </a:spcBef>
              <a:spcAft>
                <a:spcPts val="0"/>
              </a:spcAft>
              <a:buFont typeface="Arial" pitchFamily="34" charset="0"/>
              <a:buChar char="•"/>
            </a:pPr>
            <a:r>
              <a:rPr lang="en-US" baseline="0" dirty="0" smtClean="0"/>
              <a:t>Lots of historical evidence – this paper will focus on George Berkeley and his objections against the calculus (transition)</a:t>
            </a:r>
          </a:p>
          <a:p>
            <a:pPr marL="171450" indent="-171450">
              <a:lnSpc>
                <a:spcPct val="150000"/>
              </a:lnSpc>
              <a:spcBef>
                <a:spcPts val="0"/>
              </a:spcBef>
              <a:spcAft>
                <a:spcPts val="0"/>
              </a:spcAft>
              <a:buFont typeface="Arial" pitchFamily="34" charset="0"/>
              <a:buChar char="•"/>
            </a:pPr>
            <a:r>
              <a:rPr lang="en-US" baseline="0" dirty="0" smtClean="0"/>
              <a:t>Calculus is the culmination of high school study and a basic requirement of the majority of college students – and typically the highest math taken by none science, engineering majors</a:t>
            </a:r>
          </a:p>
          <a:p>
            <a:pPr marL="171450" indent="-171450">
              <a:lnSpc>
                <a:spcPct val="150000"/>
              </a:lnSpc>
              <a:spcBef>
                <a:spcPts val="0"/>
              </a:spcBef>
              <a:spcAft>
                <a:spcPts val="0"/>
              </a:spcAft>
              <a:buFont typeface="Arial" pitchFamily="34" charset="0"/>
              <a:buChar char="•"/>
            </a:pPr>
            <a:r>
              <a:rPr lang="en-US" baseline="0" dirty="0" smtClean="0"/>
              <a:t>It seems then a fitting place to try and change student perceptions of mathematics (slide change)</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3</a:t>
            </a:fld>
            <a:endParaRPr lang="en-US" dirty="0"/>
          </a:p>
        </p:txBody>
      </p:sp>
    </p:spTree>
    <p:extLst>
      <p:ext uri="{BB962C8B-B14F-4D97-AF65-F5344CB8AC3E}">
        <p14:creationId xmlns:p14="http://schemas.microsoft.com/office/powerpoint/2010/main" val="738071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0000"/>
              </a:lnSpc>
              <a:spcBef>
                <a:spcPts val="0"/>
              </a:spcBef>
              <a:buFont typeface="Arial" pitchFamily="34" charset="0"/>
              <a:buChar char="•"/>
            </a:pPr>
            <a:r>
              <a:rPr lang="en-US" sz="1400" dirty="0" smtClean="0"/>
              <a:t>Berkeley’s objection</a:t>
            </a:r>
          </a:p>
          <a:p>
            <a:pPr marL="628650" lvl="1" indent="-171450">
              <a:lnSpc>
                <a:spcPct val="100000"/>
              </a:lnSpc>
              <a:spcBef>
                <a:spcPts val="0"/>
              </a:spcBef>
              <a:buFont typeface="Arial" pitchFamily="34" charset="0"/>
              <a:buChar char="•"/>
            </a:pPr>
            <a:r>
              <a:rPr lang="en-US" sz="1400" dirty="0" smtClean="0"/>
              <a:t>His critiques of the calculus as developed</a:t>
            </a:r>
            <a:r>
              <a:rPr lang="en-US" sz="1400" baseline="0" dirty="0" smtClean="0"/>
              <a:t> by Newton and Leibniz</a:t>
            </a:r>
          </a:p>
          <a:p>
            <a:pPr marL="628650" lvl="1" indent="-171450">
              <a:lnSpc>
                <a:spcPct val="100000"/>
              </a:lnSpc>
              <a:spcBef>
                <a:spcPts val="0"/>
              </a:spcBef>
              <a:buFont typeface="Arial" pitchFamily="34" charset="0"/>
              <a:buChar char="•"/>
            </a:pPr>
            <a:r>
              <a:rPr lang="en-US" sz="1400" baseline="0" dirty="0" smtClean="0"/>
              <a:t>His general dispute with the pervading mathematical philosophy of his day</a:t>
            </a:r>
          </a:p>
          <a:p>
            <a:pPr marL="171450" lvl="0" indent="-171450">
              <a:lnSpc>
                <a:spcPct val="100000"/>
              </a:lnSpc>
              <a:spcBef>
                <a:spcPts val="0"/>
              </a:spcBef>
              <a:buFont typeface="Arial" pitchFamily="34" charset="0"/>
              <a:buChar char="•"/>
            </a:pPr>
            <a:r>
              <a:rPr lang="en-US" sz="1400" baseline="0" dirty="0" smtClean="0"/>
              <a:t>Berkeley’s motivation</a:t>
            </a:r>
          </a:p>
          <a:p>
            <a:pPr marL="628650" lvl="1" indent="-171450">
              <a:lnSpc>
                <a:spcPct val="100000"/>
              </a:lnSpc>
              <a:spcBef>
                <a:spcPts val="0"/>
              </a:spcBef>
              <a:buFont typeface="Arial" pitchFamily="34" charset="0"/>
              <a:buChar char="•"/>
            </a:pPr>
            <a:r>
              <a:rPr lang="en-US" sz="1400" baseline="0" dirty="0" smtClean="0"/>
              <a:t>His philosophical convictions on mathematics fit into his broader philosophical pursuits</a:t>
            </a:r>
          </a:p>
          <a:p>
            <a:pPr marL="628650" lvl="1" indent="-171450">
              <a:lnSpc>
                <a:spcPct val="100000"/>
              </a:lnSpc>
              <a:spcBef>
                <a:spcPts val="0"/>
              </a:spcBef>
              <a:buFont typeface="Arial" pitchFamily="34" charset="0"/>
              <a:buChar char="•"/>
            </a:pPr>
            <a:r>
              <a:rPr lang="en-US" sz="1400" baseline="0" dirty="0" smtClean="0"/>
              <a:t>His views of </a:t>
            </a:r>
            <a:r>
              <a:rPr lang="en-US" sz="1400" baseline="0" dirty="0" smtClean="0"/>
              <a:t>math </a:t>
            </a:r>
            <a:r>
              <a:rPr lang="en-US" sz="1400" baseline="0" dirty="0" smtClean="0"/>
              <a:t>were </a:t>
            </a:r>
            <a:r>
              <a:rPr lang="en-US" sz="1400" baseline="0" dirty="0" smtClean="0"/>
              <a:t>rooted </a:t>
            </a:r>
            <a:r>
              <a:rPr lang="en-US" sz="1400" baseline="0" dirty="0" smtClean="0"/>
              <a:t>in his philosophical convictions</a:t>
            </a:r>
          </a:p>
          <a:p>
            <a:pPr marL="171450" lvl="0" indent="-171450">
              <a:lnSpc>
                <a:spcPct val="100000"/>
              </a:lnSpc>
              <a:spcBef>
                <a:spcPts val="0"/>
              </a:spcBef>
              <a:buFont typeface="Arial" pitchFamily="34" charset="0"/>
              <a:buChar char="•"/>
            </a:pPr>
            <a:r>
              <a:rPr lang="en-US" sz="1400" baseline="0" dirty="0" smtClean="0"/>
              <a:t>Berkeley’s impact</a:t>
            </a:r>
          </a:p>
          <a:p>
            <a:pPr marL="628650" lvl="1" indent="-171450">
              <a:lnSpc>
                <a:spcPct val="100000"/>
              </a:lnSpc>
              <a:spcBef>
                <a:spcPts val="0"/>
              </a:spcBef>
              <a:buFont typeface="Arial" pitchFamily="34" charset="0"/>
              <a:buChar char="•"/>
            </a:pPr>
            <a:r>
              <a:rPr lang="en-US" sz="1400" baseline="0" dirty="0" smtClean="0"/>
              <a:t>Examine the historical implications of his work</a:t>
            </a:r>
          </a:p>
          <a:p>
            <a:pPr marL="628650" lvl="1" indent="-171450">
              <a:lnSpc>
                <a:spcPct val="100000"/>
              </a:lnSpc>
              <a:spcBef>
                <a:spcPts val="0"/>
              </a:spcBef>
              <a:buFont typeface="Arial" pitchFamily="34" charset="0"/>
              <a:buChar char="•"/>
            </a:pPr>
            <a:r>
              <a:rPr lang="en-US" sz="1400" baseline="0" dirty="0" smtClean="0"/>
              <a:t>The refinement of the calculus and development of non-standard analysis</a:t>
            </a:r>
          </a:p>
          <a:p>
            <a:pPr marL="628650" lvl="1" indent="-171450">
              <a:lnSpc>
                <a:spcPct val="100000"/>
              </a:lnSpc>
              <a:spcBef>
                <a:spcPts val="0"/>
              </a:spcBef>
              <a:buFont typeface="Arial" pitchFamily="34" charset="0"/>
              <a:buChar char="•"/>
            </a:pPr>
            <a:r>
              <a:rPr lang="en-US" sz="1400" baseline="0" dirty="0" smtClean="0"/>
              <a:t>These developments are directly tied to Berkeley and might not have been pursued if the calculus was accepted on its utility alone</a:t>
            </a:r>
            <a:endParaRPr lang="en-US" sz="1400" dirty="0" smtClean="0"/>
          </a:p>
          <a:p>
            <a:pPr marL="171450" indent="-171450">
              <a:lnSpc>
                <a:spcPct val="100000"/>
              </a:lnSpc>
              <a:spcBef>
                <a:spcPts val="0"/>
              </a:spcBef>
              <a:buFont typeface="Arial" pitchFamily="34" charset="0"/>
              <a:buChar char="•"/>
            </a:pPr>
            <a:r>
              <a:rPr lang="en-US" sz="1400" dirty="0" smtClean="0"/>
              <a:t>Berkeley’s faith </a:t>
            </a:r>
            <a:r>
              <a:rPr lang="en-US" sz="1400" dirty="0" smtClean="0"/>
              <a:t>is the ultimate foundation of both</a:t>
            </a:r>
            <a:r>
              <a:rPr lang="en-US" sz="1400" baseline="0" dirty="0" smtClean="0"/>
              <a:t> his philosophical and mathematical pursuits </a:t>
            </a:r>
          </a:p>
          <a:p>
            <a:pPr marL="628650" lvl="1" indent="-171450">
              <a:lnSpc>
                <a:spcPct val="100000"/>
              </a:lnSpc>
              <a:spcBef>
                <a:spcPts val="0"/>
              </a:spcBef>
              <a:buFont typeface="Arial" pitchFamily="34" charset="0"/>
              <a:buChar char="•"/>
            </a:pPr>
            <a:r>
              <a:rPr lang="en-US" sz="1400" dirty="0" smtClean="0"/>
              <a:t>will</a:t>
            </a:r>
            <a:r>
              <a:rPr lang="en-US" sz="1400" baseline="0" dirty="0" smtClean="0"/>
              <a:t> </a:t>
            </a:r>
            <a:r>
              <a:rPr lang="en-US" sz="1400" baseline="0" dirty="0" smtClean="0"/>
              <a:t>be discussed as an addendum if enough time (slide change)</a:t>
            </a:r>
            <a:endParaRPr lang="en-US" sz="1400" dirty="0"/>
          </a:p>
        </p:txBody>
      </p:sp>
      <p:sp>
        <p:nvSpPr>
          <p:cNvPr id="4" name="Slide Number Placeholder 3"/>
          <p:cNvSpPr>
            <a:spLocks noGrp="1"/>
          </p:cNvSpPr>
          <p:nvPr>
            <p:ph type="sldNum" sz="quarter" idx="10"/>
          </p:nvPr>
        </p:nvSpPr>
        <p:spPr/>
        <p:txBody>
          <a:bodyPr/>
          <a:lstStyle/>
          <a:p>
            <a:fld id="{2B4530B4-AB2D-459C-87E8-D3D9C98A0C22}" type="slidenum">
              <a:rPr lang="en-US" smtClean="0"/>
              <a:t>4</a:t>
            </a:fld>
            <a:endParaRPr lang="en-US" dirty="0"/>
          </a:p>
        </p:txBody>
      </p:sp>
    </p:spTree>
    <p:extLst>
      <p:ext uri="{BB962C8B-B14F-4D97-AF65-F5344CB8AC3E}">
        <p14:creationId xmlns:p14="http://schemas.microsoft.com/office/powerpoint/2010/main" val="3969381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Beginning with Berkeley’s objection (slide change)</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5</a:t>
            </a:fld>
            <a:endParaRPr lang="en-US" dirty="0"/>
          </a:p>
        </p:txBody>
      </p:sp>
    </p:spTree>
    <p:extLst>
      <p:ext uri="{BB962C8B-B14F-4D97-AF65-F5344CB8AC3E}">
        <p14:creationId xmlns:p14="http://schemas.microsoft.com/office/powerpoint/2010/main" val="4110768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buFont typeface="Arial" pitchFamily="34" charset="0"/>
              <a:buChar char="•"/>
            </a:pPr>
            <a:r>
              <a:rPr lang="en-US" dirty="0" smtClean="0"/>
              <a:t>The</a:t>
            </a:r>
            <a:r>
              <a:rPr lang="en-US" baseline="0" dirty="0" smtClean="0"/>
              <a:t> object of Berkeley’s attack was a philosophy of mathematics that characterized the discipline as a science of abstractions</a:t>
            </a:r>
          </a:p>
          <a:p>
            <a:pPr marL="628650" lvl="1" indent="-171450">
              <a:lnSpc>
                <a:spcPct val="150000"/>
              </a:lnSpc>
              <a:buFont typeface="Arial" pitchFamily="34" charset="0"/>
              <a:buChar char="•"/>
            </a:pPr>
            <a:r>
              <a:rPr lang="en-US" baseline="0" dirty="0" smtClean="0"/>
              <a:t>Read: mathematical objects are the products of human thought</a:t>
            </a:r>
          </a:p>
          <a:p>
            <a:pPr marL="628650" lvl="1" indent="-171450">
              <a:lnSpc>
                <a:spcPct val="150000"/>
              </a:lnSpc>
              <a:buFont typeface="Arial" pitchFamily="34" charset="0"/>
              <a:buChar char="•"/>
            </a:pPr>
            <a:r>
              <a:rPr lang="en-US" baseline="0" dirty="0" smtClean="0"/>
              <a:t>Read: the mind can “pare away” irrelevant features of perceived objects and thereby produce something appropriate for mathematical study</a:t>
            </a:r>
          </a:p>
          <a:p>
            <a:pPr marL="171450" indent="-171450">
              <a:lnSpc>
                <a:spcPct val="150000"/>
              </a:lnSpc>
              <a:buFont typeface="Arial" pitchFamily="34" charset="0"/>
              <a:buChar char="•"/>
            </a:pPr>
            <a:r>
              <a:rPr lang="en-US" baseline="0" dirty="0" smtClean="0"/>
              <a:t>Example: </a:t>
            </a:r>
            <a:r>
              <a:rPr lang="en-US" sz="1200" kern="1200" dirty="0" smtClean="0">
                <a:solidFill>
                  <a:schemeClr val="tx1"/>
                </a:solidFill>
                <a:effectLst/>
                <a:latin typeface="+mn-lt"/>
                <a:ea typeface="+mn-ea"/>
                <a:cs typeface="+mn-cs"/>
              </a:rPr>
              <a:t>Euclid’s definition of a line as “length without breadth” would be understood as an abstraction in which the mind mentally separates length from breadth, thereby forming an abstract object appropriate for the science of geometry</a:t>
            </a:r>
          </a:p>
          <a:p>
            <a:pPr marL="171450" indent="-171450">
              <a:lnSpc>
                <a:spcPct val="150000"/>
              </a:lnSpc>
              <a:buFont typeface="Arial" pitchFamily="34" charset="0"/>
              <a:buChar char="•"/>
            </a:pPr>
            <a:r>
              <a:rPr lang="en-US" sz="1200" kern="1200" dirty="0" smtClean="0">
                <a:solidFill>
                  <a:schemeClr val="tx1"/>
                </a:solidFill>
                <a:effectLst/>
                <a:latin typeface="+mn-lt"/>
                <a:ea typeface="+mn-ea"/>
                <a:cs typeface="+mn-cs"/>
              </a:rPr>
              <a:t>These attacks make sense in</a:t>
            </a:r>
            <a:r>
              <a:rPr lang="en-US" sz="1200" kern="1200" baseline="0" dirty="0" smtClean="0">
                <a:solidFill>
                  <a:schemeClr val="tx1"/>
                </a:solidFill>
                <a:effectLst/>
                <a:latin typeface="+mn-lt"/>
                <a:ea typeface="+mn-ea"/>
                <a:cs typeface="+mn-cs"/>
              </a:rPr>
              <a:t> the context of his broader philosophical perspective, which we will explore shortly </a:t>
            </a:r>
          </a:p>
          <a:p>
            <a:pPr marL="171450" marR="0" indent="-171450" algn="l" defTabSz="914400" rtl="0" eaLnBrk="1" fontAlgn="auto" latinLnBrk="0" hangingPunct="1">
              <a:lnSpc>
                <a:spcPct val="150000"/>
              </a:lnSpc>
              <a:spcBef>
                <a:spcPts val="0"/>
              </a:spcBef>
              <a:spcAft>
                <a:spcPts val="0"/>
              </a:spcAft>
              <a:buClrTx/>
              <a:buSzTx/>
              <a:buFont typeface="Arial" pitchFamily="34" charset="0"/>
              <a:buChar char="•"/>
              <a:tabLst/>
              <a:defRPr/>
            </a:pPr>
            <a:r>
              <a:rPr lang="en-US" dirty="0" smtClean="0"/>
              <a:t>The Analyst as Berkeley’s seminal work</a:t>
            </a:r>
            <a:r>
              <a:rPr lang="en-US" baseline="0" dirty="0" smtClean="0"/>
              <a:t> </a:t>
            </a:r>
          </a:p>
          <a:p>
            <a:pPr marL="171450" marR="0" indent="-171450" algn="l" defTabSz="914400" rtl="0" eaLnBrk="1" fontAlgn="auto" latinLnBrk="0" hangingPunct="1">
              <a:lnSpc>
                <a:spcPct val="150000"/>
              </a:lnSpc>
              <a:spcBef>
                <a:spcPts val="0"/>
              </a:spcBef>
              <a:spcAft>
                <a:spcPts val="0"/>
              </a:spcAft>
              <a:buClrTx/>
              <a:buSzTx/>
              <a:buFont typeface="Arial" pitchFamily="34" charset="0"/>
              <a:buChar char="•"/>
              <a:tabLst/>
              <a:defRPr/>
            </a:pPr>
            <a:r>
              <a:rPr lang="en-US" sz="1200" kern="1200" baseline="0" dirty="0" smtClean="0">
                <a:solidFill>
                  <a:schemeClr val="tx1"/>
                </a:solidFill>
                <a:effectLst/>
                <a:latin typeface="+mn-lt"/>
                <a:ea typeface="+mn-ea"/>
                <a:cs typeface="+mn-cs"/>
              </a:rPr>
              <a:t>Read notes on Analyst (slide change)</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6</a:t>
            </a:fld>
            <a:endParaRPr lang="en-US" dirty="0"/>
          </a:p>
        </p:txBody>
      </p:sp>
    </p:spTree>
    <p:extLst>
      <p:ext uri="{BB962C8B-B14F-4D97-AF65-F5344CB8AC3E}">
        <p14:creationId xmlns:p14="http://schemas.microsoft.com/office/powerpoint/2010/main" val="2636051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buFont typeface="Arial" pitchFamily="34" charset="0"/>
              <a:buChar char="•"/>
            </a:pPr>
            <a:r>
              <a:rPr lang="en-US" dirty="0" smtClean="0"/>
              <a:t>Talk briefly through the derivation of a </a:t>
            </a:r>
            <a:r>
              <a:rPr lang="en-US" dirty="0" smtClean="0"/>
              <a:t>derivative</a:t>
            </a:r>
          </a:p>
          <a:p>
            <a:pPr marL="628650" lvl="1" indent="-171450">
              <a:lnSpc>
                <a:spcPct val="150000"/>
              </a:lnSpc>
              <a:buFont typeface="Arial" pitchFamily="34" charset="0"/>
              <a:buChar char="•"/>
            </a:pPr>
            <a:r>
              <a:rPr lang="en-US" dirty="0" smtClean="0"/>
              <a:t>Take the curve </a:t>
            </a:r>
            <a:r>
              <a:rPr lang="en-US" dirty="0" err="1" smtClean="0"/>
              <a:t>x^n</a:t>
            </a:r>
            <a:endParaRPr lang="en-US" dirty="0" smtClean="0"/>
          </a:p>
          <a:p>
            <a:pPr marL="628650" lvl="1" indent="-171450">
              <a:lnSpc>
                <a:spcPct val="150000"/>
              </a:lnSpc>
              <a:buFont typeface="Arial" pitchFamily="34" charset="0"/>
              <a:buChar char="•"/>
            </a:pPr>
            <a:r>
              <a:rPr lang="en-US" dirty="0" smtClean="0"/>
              <a:t>Add an “infinitesimal amount” – though this is given in a modern notation</a:t>
            </a:r>
          </a:p>
          <a:p>
            <a:pPr marL="628650" lvl="1" indent="-171450">
              <a:lnSpc>
                <a:spcPct val="150000"/>
              </a:lnSpc>
              <a:buFont typeface="Arial" pitchFamily="34" charset="0"/>
              <a:buChar char="•"/>
            </a:pPr>
            <a:r>
              <a:rPr lang="en-US" dirty="0" smtClean="0"/>
              <a:t>Expand by binomial theorem </a:t>
            </a:r>
          </a:p>
          <a:p>
            <a:pPr marL="628650" lvl="1" indent="-171450">
              <a:lnSpc>
                <a:spcPct val="150000"/>
              </a:lnSpc>
              <a:buFont typeface="Arial" pitchFamily="34" charset="0"/>
              <a:buChar char="•"/>
            </a:pPr>
            <a:r>
              <a:rPr lang="en-US" dirty="0" smtClean="0"/>
              <a:t>(3)-(1)=(4)</a:t>
            </a:r>
          </a:p>
          <a:p>
            <a:pPr marL="628650" lvl="1" indent="-171450">
              <a:lnSpc>
                <a:spcPct val="150000"/>
              </a:lnSpc>
              <a:buFont typeface="Arial" pitchFamily="34" charset="0"/>
              <a:buChar char="•"/>
            </a:pPr>
            <a:r>
              <a:rPr lang="en-US" dirty="0" smtClean="0"/>
              <a:t>Divide by infinitesimal</a:t>
            </a:r>
            <a:r>
              <a:rPr lang="en-US" baseline="0" dirty="0" smtClean="0"/>
              <a:t> dx</a:t>
            </a:r>
          </a:p>
          <a:p>
            <a:pPr marL="628650" lvl="1" indent="-171450">
              <a:lnSpc>
                <a:spcPct val="150000"/>
              </a:lnSpc>
              <a:buFont typeface="Arial" pitchFamily="34" charset="0"/>
              <a:buChar char="•"/>
            </a:pPr>
            <a:r>
              <a:rPr lang="en-US" baseline="0" dirty="0" smtClean="0"/>
              <a:t>Ignore the terms with dx – infinitesimally small</a:t>
            </a:r>
          </a:p>
          <a:p>
            <a:pPr marL="628650" lvl="1" indent="-171450">
              <a:lnSpc>
                <a:spcPct val="150000"/>
              </a:lnSpc>
              <a:buFont typeface="Arial" pitchFamily="34" charset="0"/>
              <a:buChar char="•"/>
            </a:pPr>
            <a:r>
              <a:rPr lang="en-US" baseline="0" dirty="0" smtClean="0"/>
              <a:t>Get definition of derivative</a:t>
            </a:r>
            <a:endParaRPr lang="en-US" dirty="0" smtClean="0"/>
          </a:p>
          <a:p>
            <a:pPr marL="171450" indent="-171450">
              <a:lnSpc>
                <a:spcPct val="150000"/>
              </a:lnSpc>
              <a:buFont typeface="Arial" pitchFamily="34" charset="0"/>
              <a:buChar char="•"/>
            </a:pPr>
            <a:r>
              <a:rPr lang="en-US" dirty="0" smtClean="0"/>
              <a:t>Emphasize</a:t>
            </a:r>
            <a:r>
              <a:rPr lang="en-US" baseline="0" dirty="0" smtClean="0"/>
              <a:t> problem of something and nothing in 5 and 6 (slide change)</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7</a:t>
            </a:fld>
            <a:endParaRPr lang="en-US" dirty="0"/>
          </a:p>
        </p:txBody>
      </p:sp>
    </p:spTree>
    <p:extLst>
      <p:ext uri="{BB962C8B-B14F-4D97-AF65-F5344CB8AC3E}">
        <p14:creationId xmlns:p14="http://schemas.microsoft.com/office/powerpoint/2010/main" val="3500956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buFont typeface="Arial" pitchFamily="34" charset="0"/>
              <a:buChar char="•"/>
            </a:pPr>
            <a:r>
              <a:rPr lang="en-US" dirty="0" smtClean="0"/>
              <a:t>Leibniz quote gives</a:t>
            </a:r>
            <a:r>
              <a:rPr lang="en-US" baseline="0" dirty="0" smtClean="0"/>
              <a:t> what was the majority opinion of the calculus foundations</a:t>
            </a:r>
            <a:endParaRPr lang="en-US" dirty="0" smtClean="0"/>
          </a:p>
          <a:p>
            <a:pPr marL="171450" indent="-171450">
              <a:lnSpc>
                <a:spcPct val="150000"/>
              </a:lnSpc>
              <a:buFont typeface="Arial" pitchFamily="34" charset="0"/>
              <a:buChar char="•"/>
            </a:pPr>
            <a:r>
              <a:rPr lang="en-US" dirty="0" smtClean="0"/>
              <a:t>Example </a:t>
            </a:r>
            <a:r>
              <a:rPr lang="en-US" dirty="0" smtClean="0"/>
              <a:t>of what Berkeley was</a:t>
            </a:r>
            <a:r>
              <a:rPr lang="en-US" baseline="0" dirty="0" smtClean="0"/>
              <a:t> objecting </a:t>
            </a:r>
            <a:r>
              <a:rPr lang="en-US" baseline="0" dirty="0" smtClean="0"/>
              <a:t>against</a:t>
            </a:r>
          </a:p>
          <a:p>
            <a:pPr marL="171450" indent="-171450">
              <a:lnSpc>
                <a:spcPct val="150000"/>
              </a:lnSpc>
              <a:buFont typeface="Arial" pitchFamily="34" charset="0"/>
              <a:buChar char="•"/>
            </a:pPr>
            <a:r>
              <a:rPr lang="en-US" baseline="0" dirty="0" smtClean="0"/>
              <a:t>Example of how students think today – they don’t have to fully or deeply understand what they are doing, just do it and use it</a:t>
            </a:r>
            <a:endParaRPr lang="en-US" baseline="0" dirty="0" smtClean="0"/>
          </a:p>
          <a:p>
            <a:pPr marL="171450" indent="-171450">
              <a:lnSpc>
                <a:spcPct val="150000"/>
              </a:lnSpc>
              <a:buFont typeface="Arial" pitchFamily="34" charset="0"/>
              <a:buChar char="•"/>
            </a:pPr>
            <a:r>
              <a:rPr lang="en-US" baseline="0" dirty="0" smtClean="0"/>
              <a:t>Not sufficient on Berkeley’s view </a:t>
            </a:r>
            <a:r>
              <a:rPr lang="en-US" baseline="0" dirty="0" smtClean="0"/>
              <a:t>and shouldn’t be sufficient on ours </a:t>
            </a:r>
          </a:p>
          <a:p>
            <a:pPr marL="171450" indent="-171450">
              <a:lnSpc>
                <a:spcPct val="150000"/>
              </a:lnSpc>
              <a:buFont typeface="Arial" pitchFamily="34" charset="0"/>
              <a:buChar char="•"/>
            </a:pPr>
            <a:r>
              <a:rPr lang="en-US" baseline="0" dirty="0" smtClean="0"/>
              <a:t>I also use this quote to clarify Berkeley’s objection and make clear what he is NOT objecting against (slide </a:t>
            </a:r>
            <a:r>
              <a:rPr lang="en-US" baseline="0" dirty="0" smtClean="0"/>
              <a:t>change)</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8</a:t>
            </a:fld>
            <a:endParaRPr lang="en-US" dirty="0"/>
          </a:p>
        </p:txBody>
      </p:sp>
    </p:spTree>
    <p:extLst>
      <p:ext uri="{BB962C8B-B14F-4D97-AF65-F5344CB8AC3E}">
        <p14:creationId xmlns:p14="http://schemas.microsoft.com/office/powerpoint/2010/main" val="1371864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buFont typeface="Arial" pitchFamily="34" charset="0"/>
              <a:buChar char="•"/>
            </a:pPr>
            <a:r>
              <a:rPr lang="en-US" dirty="0" smtClean="0"/>
              <a:t>Not </a:t>
            </a:r>
            <a:r>
              <a:rPr lang="en-US" dirty="0" smtClean="0"/>
              <a:t>opposed to practicality,</a:t>
            </a:r>
            <a:r>
              <a:rPr lang="en-US" baseline="0" dirty="0" smtClean="0"/>
              <a:t> but it must be arrived at in a mathematically appropriate (rigorous) </a:t>
            </a:r>
            <a:r>
              <a:rPr lang="en-US" baseline="0" dirty="0" smtClean="0"/>
              <a:t>way</a:t>
            </a:r>
          </a:p>
          <a:p>
            <a:pPr marL="171450" indent="-171450">
              <a:lnSpc>
                <a:spcPct val="150000"/>
              </a:lnSpc>
              <a:buFont typeface="Arial" pitchFamily="34" charset="0"/>
              <a:buChar char="•"/>
            </a:pPr>
            <a:r>
              <a:rPr lang="en-US" baseline="0" dirty="0" smtClean="0"/>
              <a:t>Berkeley agreed that the calculus was useful…but that in and of itself wasn’t enough</a:t>
            </a:r>
          </a:p>
          <a:p>
            <a:pPr marL="171450" indent="-171450">
              <a:lnSpc>
                <a:spcPct val="150000"/>
              </a:lnSpc>
              <a:buFont typeface="Arial" pitchFamily="34" charset="0"/>
              <a:buChar char="•"/>
            </a:pPr>
            <a:r>
              <a:rPr lang="en-US" baseline="0" dirty="0" smtClean="0"/>
              <a:t>He thought it was so useful, he tried to make Newton’s inconsistent argument consistent</a:t>
            </a:r>
            <a:endParaRPr lang="en-US" dirty="0" smtClean="0"/>
          </a:p>
          <a:p>
            <a:pPr marL="171450" indent="-171450">
              <a:lnSpc>
                <a:spcPct val="150000"/>
              </a:lnSpc>
              <a:buFont typeface="Arial" pitchFamily="34" charset="0"/>
              <a:buChar char="•"/>
            </a:pPr>
            <a:r>
              <a:rPr lang="en-US" dirty="0" smtClean="0"/>
              <a:t>The argument of the compensation of </a:t>
            </a:r>
            <a:r>
              <a:rPr lang="en-US" dirty="0" smtClean="0"/>
              <a:t>errors</a:t>
            </a:r>
          </a:p>
          <a:p>
            <a:pPr marL="628650" lvl="1" indent="-171450">
              <a:lnSpc>
                <a:spcPct val="150000"/>
              </a:lnSpc>
              <a:buFont typeface="Arial" pitchFamily="34" charset="0"/>
              <a:buChar char="•"/>
            </a:pPr>
            <a:r>
              <a:rPr lang="en-US" dirty="0" smtClean="0"/>
              <a:t>Derivative both simultaneously</a:t>
            </a:r>
            <a:r>
              <a:rPr lang="en-US" baseline="0" dirty="0" smtClean="0"/>
              <a:t> over and under estimates the curve</a:t>
            </a:r>
            <a:endParaRPr lang="en-US" dirty="0" smtClean="0"/>
          </a:p>
          <a:p>
            <a:pPr marL="628650" lvl="1" indent="-171450">
              <a:lnSpc>
                <a:spcPct val="150000"/>
              </a:lnSpc>
              <a:buFont typeface="Arial" pitchFamily="34" charset="0"/>
              <a:buChar char="•"/>
            </a:pPr>
            <a:r>
              <a:rPr lang="en-US" dirty="0" smtClean="0"/>
              <a:t>Its</a:t>
            </a:r>
            <a:r>
              <a:rPr lang="en-US" baseline="0" dirty="0" smtClean="0"/>
              <a:t> bad, but </a:t>
            </a:r>
            <a:r>
              <a:rPr lang="en-US" baseline="0" dirty="0" smtClean="0"/>
              <a:t>the important thing isn’t the outcome of the argument, but why Berkeley undertook it – to be rigorous in setting the foundations of a mathematical concept (slide change)</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9</a:t>
            </a:fld>
            <a:endParaRPr lang="en-US" dirty="0"/>
          </a:p>
        </p:txBody>
      </p:sp>
    </p:spTree>
    <p:extLst>
      <p:ext uri="{BB962C8B-B14F-4D97-AF65-F5344CB8AC3E}">
        <p14:creationId xmlns:p14="http://schemas.microsoft.com/office/powerpoint/2010/main" val="3825466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buFont typeface="Arial" pitchFamily="34" charset="0"/>
              <a:buChar char="•"/>
            </a:pPr>
            <a:r>
              <a:rPr lang="en-US" dirty="0" smtClean="0"/>
              <a:t>Let</a:t>
            </a:r>
            <a:r>
              <a:rPr lang="en-US" baseline="0" dirty="0" smtClean="0"/>
              <a:t> us discuss Berkeley’s motivation behind his objections</a:t>
            </a:r>
          </a:p>
          <a:p>
            <a:pPr marL="171450" indent="-171450">
              <a:lnSpc>
                <a:spcPct val="150000"/>
              </a:lnSpc>
              <a:buFont typeface="Arial" pitchFamily="34" charset="0"/>
              <a:buChar char="•"/>
            </a:pPr>
            <a:r>
              <a:rPr lang="en-US" baseline="0" dirty="0" smtClean="0"/>
              <a:t>That is – how his philosophical convictions drove his mathematical objections (slide change)</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10</a:t>
            </a:fld>
            <a:endParaRPr lang="en-US" dirty="0"/>
          </a:p>
        </p:txBody>
      </p:sp>
    </p:spTree>
    <p:extLst>
      <p:ext uri="{BB962C8B-B14F-4D97-AF65-F5344CB8AC3E}">
        <p14:creationId xmlns:p14="http://schemas.microsoft.com/office/powerpoint/2010/main" val="2370911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buFont typeface="Arial" pitchFamily="34" charset="0"/>
              <a:buChar char="•"/>
            </a:pPr>
            <a:r>
              <a:rPr lang="en-US" dirty="0" smtClean="0"/>
              <a:t>To understand Berkeley’s philosophy in brief</a:t>
            </a:r>
          </a:p>
          <a:p>
            <a:pPr marL="628650" marR="0" lvl="1" indent="-171450" algn="l" defTabSz="914400" rtl="0" eaLnBrk="1" fontAlgn="auto" latinLnBrk="0" hangingPunct="1">
              <a:lnSpc>
                <a:spcPct val="150000"/>
              </a:lnSpc>
              <a:spcBef>
                <a:spcPts val="0"/>
              </a:spcBef>
              <a:spcAft>
                <a:spcPts val="0"/>
              </a:spcAft>
              <a:buClrTx/>
              <a:buSzTx/>
              <a:buFont typeface="Arial" pitchFamily="34" charset="0"/>
              <a:buChar char="•"/>
              <a:tabLst/>
              <a:defRPr/>
            </a:pPr>
            <a:r>
              <a:rPr lang="en-US" dirty="0" smtClean="0"/>
              <a:t>To </a:t>
            </a:r>
            <a:r>
              <a:rPr lang="en-US" dirty="0" smtClean="0"/>
              <a:t>exist is to be </a:t>
            </a:r>
            <a:r>
              <a:rPr lang="en-US" dirty="0" smtClean="0"/>
              <a:t>perceived</a:t>
            </a:r>
          </a:p>
          <a:p>
            <a:pPr marL="628650" marR="0" lvl="1" indent="-171450" algn="l" defTabSz="914400" rtl="0" eaLnBrk="1" fontAlgn="auto" latinLnBrk="0" hangingPunct="1">
              <a:lnSpc>
                <a:spcPct val="150000"/>
              </a:lnSpc>
              <a:spcBef>
                <a:spcPts val="0"/>
              </a:spcBef>
              <a:spcAft>
                <a:spcPts val="0"/>
              </a:spcAft>
              <a:buClrTx/>
              <a:buSzTx/>
              <a:buFont typeface="Arial" pitchFamily="34" charset="0"/>
              <a:buChar char="•"/>
              <a:tabLst/>
              <a:defRPr/>
            </a:pPr>
            <a:r>
              <a:rPr lang="en-US" baseline="0" dirty="0" smtClean="0"/>
              <a:t>The connection (or lack thereof) between our perception of reality and reality leaves the door open to skepticism (ex: how do you know you aren’t in the Matrix?)</a:t>
            </a:r>
          </a:p>
          <a:p>
            <a:pPr marL="628650" marR="0" lvl="1" indent="-171450" algn="l" defTabSz="914400" rtl="0" eaLnBrk="1" fontAlgn="auto" latinLnBrk="0" hangingPunct="1">
              <a:lnSpc>
                <a:spcPct val="150000"/>
              </a:lnSpc>
              <a:spcBef>
                <a:spcPts val="0"/>
              </a:spcBef>
              <a:spcAft>
                <a:spcPts val="0"/>
              </a:spcAft>
              <a:buClrTx/>
              <a:buSzTx/>
              <a:buFont typeface="Arial" pitchFamily="34" charset="0"/>
              <a:buChar char="•"/>
              <a:tabLst/>
              <a:defRPr/>
            </a:pPr>
            <a:r>
              <a:rPr lang="en-US" baseline="0" dirty="0" smtClean="0"/>
              <a:t>Berkeley’s solution to the gap is to say “</a:t>
            </a:r>
            <a:r>
              <a:rPr lang="en-US" dirty="0" smtClean="0"/>
              <a:t>The</a:t>
            </a:r>
            <a:r>
              <a:rPr lang="en-US" baseline="0" dirty="0" smtClean="0"/>
              <a:t> idea IS the thing”</a:t>
            </a:r>
          </a:p>
          <a:p>
            <a:pPr marL="628650" marR="0" lvl="1" indent="-171450" algn="l" defTabSz="914400" rtl="0" eaLnBrk="1" fontAlgn="auto" latinLnBrk="0" hangingPunct="1">
              <a:lnSpc>
                <a:spcPct val="150000"/>
              </a:lnSpc>
              <a:spcBef>
                <a:spcPts val="0"/>
              </a:spcBef>
              <a:spcAft>
                <a:spcPts val="0"/>
              </a:spcAft>
              <a:buClrTx/>
              <a:buSzTx/>
              <a:buFont typeface="Arial" pitchFamily="34" charset="0"/>
              <a:buChar char="•"/>
              <a:tabLst/>
              <a:defRPr/>
            </a:pPr>
            <a:r>
              <a:rPr lang="en-US" baseline="0" dirty="0" smtClean="0"/>
              <a:t>To exist is to be </a:t>
            </a:r>
            <a:r>
              <a:rPr lang="en-US" baseline="0" dirty="0" err="1" smtClean="0"/>
              <a:t>percieved</a:t>
            </a:r>
            <a:endParaRPr lang="en-US" baseline="0" dirty="0" smtClean="0"/>
          </a:p>
          <a:p>
            <a:pPr marL="628650" lvl="1" indent="-171450">
              <a:lnSpc>
                <a:spcPct val="150000"/>
              </a:lnSpc>
              <a:buFont typeface="Arial" pitchFamily="34" charset="0"/>
              <a:buChar char="•"/>
            </a:pPr>
            <a:r>
              <a:rPr lang="en-US" baseline="0" dirty="0" smtClean="0"/>
              <a:t>If it can’t be perceived… can see where this leads with infinitesimals (slide change)</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11</a:t>
            </a:fld>
            <a:endParaRPr lang="en-US" dirty="0"/>
          </a:p>
        </p:txBody>
      </p:sp>
    </p:spTree>
    <p:extLst>
      <p:ext uri="{BB962C8B-B14F-4D97-AF65-F5344CB8AC3E}">
        <p14:creationId xmlns:p14="http://schemas.microsoft.com/office/powerpoint/2010/main" val="2242059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buFont typeface="Arial" pitchFamily="34" charset="0"/>
              <a:buChar char="•"/>
            </a:pPr>
            <a:r>
              <a:rPr lang="en-US" dirty="0" smtClean="0"/>
              <a:t>To be something and nothing is unintelligible and therefore cannot </a:t>
            </a:r>
            <a:r>
              <a:rPr lang="en-US" dirty="0" smtClean="0"/>
              <a:t>exist</a:t>
            </a:r>
          </a:p>
          <a:p>
            <a:pPr marL="171450" indent="-171450">
              <a:lnSpc>
                <a:spcPct val="150000"/>
              </a:lnSpc>
              <a:buFont typeface="Arial" pitchFamily="34" charset="0"/>
              <a:buChar char="•"/>
            </a:pPr>
            <a:r>
              <a:rPr lang="en-US" dirty="0" smtClean="0"/>
              <a:t>Cannot perceive an infinitesimal</a:t>
            </a:r>
          </a:p>
          <a:p>
            <a:pPr marL="171450" indent="-171450">
              <a:lnSpc>
                <a:spcPct val="150000"/>
              </a:lnSpc>
              <a:buFont typeface="Arial" pitchFamily="34" charset="0"/>
              <a:buChar char="•"/>
            </a:pPr>
            <a:r>
              <a:rPr lang="en-US" dirty="0" smtClean="0"/>
              <a:t>(transition) read quote</a:t>
            </a:r>
          </a:p>
          <a:p>
            <a:pPr marL="171450" indent="-171450">
              <a:lnSpc>
                <a:spcPct val="150000"/>
              </a:lnSpc>
              <a:buFont typeface="Arial" pitchFamily="34" charset="0"/>
              <a:buChar char="•"/>
            </a:pPr>
            <a:r>
              <a:rPr lang="en-US" dirty="0" smtClean="0"/>
              <a:t>You</a:t>
            </a:r>
            <a:r>
              <a:rPr lang="en-US" baseline="0" dirty="0" smtClean="0"/>
              <a:t> can see this view of infinitesimals is consistent with his general philosophy</a:t>
            </a:r>
          </a:p>
          <a:p>
            <a:pPr marL="171450" indent="-171450">
              <a:lnSpc>
                <a:spcPct val="150000"/>
              </a:lnSpc>
              <a:buFont typeface="Arial" pitchFamily="34" charset="0"/>
              <a:buChar char="•"/>
            </a:pPr>
            <a:r>
              <a:rPr lang="en-US" baseline="0" dirty="0" smtClean="0"/>
              <a:t>(transition) Read quote</a:t>
            </a:r>
          </a:p>
          <a:p>
            <a:pPr marL="171450" marR="0" indent="-171450" algn="l" defTabSz="914400" rtl="0" eaLnBrk="1" fontAlgn="auto" latinLnBrk="0" hangingPunct="1">
              <a:lnSpc>
                <a:spcPct val="150000"/>
              </a:lnSpc>
              <a:spcBef>
                <a:spcPts val="0"/>
              </a:spcBef>
              <a:spcAft>
                <a:spcPts val="0"/>
              </a:spcAft>
              <a:buClrTx/>
              <a:buSzTx/>
              <a:buFont typeface="Arial" pitchFamily="34" charset="0"/>
              <a:buChar char="•"/>
              <a:tabLst/>
              <a:defRPr/>
            </a:pPr>
            <a:r>
              <a:rPr lang="en-US" baseline="0" dirty="0" smtClean="0"/>
              <a:t>it his philosophy that is driving his mathematics (slide change)</a:t>
            </a:r>
          </a:p>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12</a:t>
            </a:fld>
            <a:endParaRPr lang="en-US" dirty="0"/>
          </a:p>
        </p:txBody>
      </p:sp>
    </p:spTree>
    <p:extLst>
      <p:ext uri="{BB962C8B-B14F-4D97-AF65-F5344CB8AC3E}">
        <p14:creationId xmlns:p14="http://schemas.microsoft.com/office/powerpoint/2010/main" val="3022840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Let</a:t>
            </a:r>
            <a:r>
              <a:rPr lang="en-US" baseline="0" dirty="0" smtClean="0"/>
              <a:t> us now discuss the impact of Berkeley’s philosophical mathematics (slide change)</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13</a:t>
            </a:fld>
            <a:endParaRPr lang="en-US" dirty="0"/>
          </a:p>
        </p:txBody>
      </p:sp>
    </p:spTree>
    <p:extLst>
      <p:ext uri="{BB962C8B-B14F-4D97-AF65-F5344CB8AC3E}">
        <p14:creationId xmlns:p14="http://schemas.microsoft.com/office/powerpoint/2010/main" val="1704259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buFont typeface="Arial" pitchFamily="34" charset="0"/>
              <a:buChar char="•"/>
            </a:pPr>
            <a:r>
              <a:rPr lang="en-US" dirty="0" smtClean="0"/>
              <a:t>Berkeley’s impact can vary</a:t>
            </a:r>
            <a:r>
              <a:rPr lang="en-US" baseline="0" dirty="0" smtClean="0"/>
              <a:t> depending on who you </a:t>
            </a:r>
            <a:r>
              <a:rPr lang="en-US" baseline="0" dirty="0" smtClean="0"/>
              <a:t>read</a:t>
            </a:r>
            <a:endParaRPr lang="en-US" baseline="0" dirty="0" smtClean="0"/>
          </a:p>
          <a:p>
            <a:pPr marL="171450" indent="-171450">
              <a:lnSpc>
                <a:spcPct val="150000"/>
              </a:lnSpc>
              <a:buFont typeface="Arial" pitchFamily="34" charset="0"/>
              <a:buChar char="•"/>
            </a:pPr>
            <a:r>
              <a:rPr lang="en-US" baseline="0" dirty="0" smtClean="0"/>
              <a:t>Read 2</a:t>
            </a:r>
            <a:r>
              <a:rPr lang="en-US" baseline="30000" dirty="0" smtClean="0"/>
              <a:t>nd</a:t>
            </a:r>
            <a:r>
              <a:rPr lang="en-US" baseline="0" dirty="0" smtClean="0"/>
              <a:t> point</a:t>
            </a:r>
          </a:p>
          <a:p>
            <a:pPr marL="171450" indent="-171450">
              <a:lnSpc>
                <a:spcPct val="150000"/>
              </a:lnSpc>
              <a:buFont typeface="Arial" pitchFamily="34" charset="0"/>
              <a:buChar char="•"/>
            </a:pPr>
            <a:r>
              <a:rPr lang="en-US" baseline="0" dirty="0" smtClean="0"/>
              <a:t>Florian </a:t>
            </a:r>
            <a:r>
              <a:rPr lang="en-US" baseline="0" dirty="0" err="1" smtClean="0"/>
              <a:t>Cajori</a:t>
            </a:r>
            <a:r>
              <a:rPr lang="en-US" baseline="0" dirty="0" smtClean="0"/>
              <a:t> may overstate his case </a:t>
            </a:r>
            <a:r>
              <a:rPr lang="en-US" baseline="0" dirty="0" smtClean="0"/>
              <a:t>initially</a:t>
            </a:r>
          </a:p>
          <a:p>
            <a:pPr marL="171450" indent="-171450">
              <a:lnSpc>
                <a:spcPct val="150000"/>
              </a:lnSpc>
              <a:buFont typeface="Arial" pitchFamily="34" charset="0"/>
              <a:buChar char="•"/>
            </a:pPr>
            <a:r>
              <a:rPr lang="en-US" baseline="0" dirty="0" smtClean="0"/>
              <a:t>(transition) </a:t>
            </a:r>
          </a:p>
          <a:p>
            <a:pPr marL="171450" indent="-171450">
              <a:lnSpc>
                <a:spcPct val="150000"/>
              </a:lnSpc>
              <a:buFont typeface="Arial" pitchFamily="34" charset="0"/>
              <a:buChar char="•"/>
            </a:pPr>
            <a:r>
              <a:rPr lang="en-US" baseline="0" dirty="0" smtClean="0"/>
              <a:t>but </a:t>
            </a:r>
            <a:r>
              <a:rPr lang="en-US" baseline="0" dirty="0" smtClean="0"/>
              <a:t>his final statement here is accurate</a:t>
            </a:r>
          </a:p>
          <a:p>
            <a:pPr marL="171450" indent="-171450">
              <a:lnSpc>
                <a:spcPct val="150000"/>
              </a:lnSpc>
              <a:buFont typeface="Arial" pitchFamily="34" charset="0"/>
              <a:buChar char="•"/>
            </a:pPr>
            <a:r>
              <a:rPr lang="en-US" baseline="0" dirty="0" smtClean="0"/>
              <a:t>We can follow the turning point through various mathematicians </a:t>
            </a:r>
            <a:r>
              <a:rPr lang="en-US" baseline="0" dirty="0" smtClean="0"/>
              <a:t>as the calculus gained a more stable foundation </a:t>
            </a:r>
            <a:r>
              <a:rPr lang="en-US" baseline="0" dirty="0" smtClean="0"/>
              <a:t>(slide change)</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14</a:t>
            </a:fld>
            <a:endParaRPr lang="en-US" dirty="0"/>
          </a:p>
        </p:txBody>
      </p:sp>
    </p:spTree>
    <p:extLst>
      <p:ext uri="{BB962C8B-B14F-4D97-AF65-F5344CB8AC3E}">
        <p14:creationId xmlns:p14="http://schemas.microsoft.com/office/powerpoint/2010/main" val="2238383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buFont typeface="Arial" pitchFamily="34" charset="0"/>
              <a:buChar char="•"/>
            </a:pPr>
            <a:r>
              <a:rPr lang="en-US" dirty="0" smtClean="0"/>
              <a:t>Talk through points</a:t>
            </a:r>
            <a:r>
              <a:rPr lang="en-US" baseline="0" dirty="0" smtClean="0"/>
              <a:t> as they appear on </a:t>
            </a:r>
            <a:r>
              <a:rPr lang="en-US" baseline="0" dirty="0" smtClean="0"/>
              <a:t>slide</a:t>
            </a:r>
          </a:p>
          <a:p>
            <a:pPr marL="628650" lvl="1" indent="-171450">
              <a:lnSpc>
                <a:spcPct val="150000"/>
              </a:lnSpc>
              <a:buFont typeface="Arial" pitchFamily="34" charset="0"/>
              <a:buChar char="•"/>
            </a:pPr>
            <a:r>
              <a:rPr lang="en-US" baseline="0" dirty="0" smtClean="0"/>
              <a:t>(transition) – immediate response after The Analyst</a:t>
            </a:r>
          </a:p>
          <a:p>
            <a:pPr marL="628650" lvl="1" indent="-171450">
              <a:lnSpc>
                <a:spcPct val="150000"/>
              </a:lnSpc>
              <a:buFont typeface="Arial" pitchFamily="34" charset="0"/>
              <a:buChar char="•"/>
            </a:pPr>
            <a:r>
              <a:rPr lang="en-US" baseline="0" dirty="0" smtClean="0"/>
              <a:t>(transition) – </a:t>
            </a:r>
            <a:r>
              <a:rPr lang="en-US" baseline="0" dirty="0" err="1" smtClean="0"/>
              <a:t>Maclaurin</a:t>
            </a:r>
            <a:endParaRPr lang="en-US" baseline="0" dirty="0" smtClean="0"/>
          </a:p>
          <a:p>
            <a:pPr marL="628650" lvl="1" indent="-171450">
              <a:lnSpc>
                <a:spcPct val="150000"/>
              </a:lnSpc>
              <a:buFont typeface="Arial" pitchFamily="34" charset="0"/>
              <a:buChar char="•"/>
            </a:pPr>
            <a:r>
              <a:rPr lang="en-US" baseline="0" dirty="0" smtClean="0"/>
              <a:t>(transition) – Cauchy</a:t>
            </a:r>
          </a:p>
          <a:p>
            <a:pPr marL="628650" lvl="1" indent="-171450">
              <a:lnSpc>
                <a:spcPct val="150000"/>
              </a:lnSpc>
              <a:buFont typeface="Arial" pitchFamily="34" charset="0"/>
              <a:buChar char="•"/>
            </a:pPr>
            <a:r>
              <a:rPr lang="en-US" baseline="0" dirty="0" smtClean="0"/>
              <a:t>(transition) – </a:t>
            </a:r>
            <a:r>
              <a:rPr lang="en-US" baseline="0" dirty="0" err="1" smtClean="0"/>
              <a:t>Weirstrass</a:t>
            </a:r>
            <a:r>
              <a:rPr lang="en-US" baseline="0" dirty="0" smtClean="0"/>
              <a:t> </a:t>
            </a:r>
            <a:endParaRPr lang="en-US" baseline="0" dirty="0" smtClean="0"/>
          </a:p>
          <a:p>
            <a:pPr marL="171450" indent="-171450">
              <a:lnSpc>
                <a:spcPct val="150000"/>
              </a:lnSpc>
              <a:buFont typeface="Arial" pitchFamily="34" charset="0"/>
              <a:buChar char="•"/>
            </a:pPr>
            <a:r>
              <a:rPr lang="en-US" baseline="0" dirty="0" smtClean="0"/>
              <a:t>Mention there were others (like Lagrange), but this is a traceable path back to Berkeley (slide change)</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15</a:t>
            </a:fld>
            <a:endParaRPr lang="en-US" dirty="0"/>
          </a:p>
        </p:txBody>
      </p:sp>
    </p:spTree>
    <p:extLst>
      <p:ext uri="{BB962C8B-B14F-4D97-AF65-F5344CB8AC3E}">
        <p14:creationId xmlns:p14="http://schemas.microsoft.com/office/powerpoint/2010/main" val="3697213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0000"/>
              </a:lnSpc>
              <a:buFont typeface="Arial" pitchFamily="34" charset="0"/>
              <a:buChar char="•"/>
            </a:pPr>
            <a:r>
              <a:rPr lang="en-US" sz="1300" dirty="0" smtClean="0"/>
              <a:t>(transition) Abraham </a:t>
            </a:r>
            <a:r>
              <a:rPr lang="en-US" sz="1300" dirty="0" smtClean="0"/>
              <a:t>Robinson writes at length on the influence of Berkeley on his own </a:t>
            </a:r>
            <a:r>
              <a:rPr lang="en-US" sz="1300" dirty="0" smtClean="0"/>
              <a:t>work</a:t>
            </a:r>
          </a:p>
          <a:p>
            <a:pPr marL="171450" indent="-171450">
              <a:lnSpc>
                <a:spcPct val="100000"/>
              </a:lnSpc>
              <a:buFont typeface="Arial" pitchFamily="34" charset="0"/>
              <a:buChar char="•"/>
            </a:pPr>
            <a:r>
              <a:rPr lang="en-US" sz="1300" dirty="0" smtClean="0"/>
              <a:t>(transition) He also wrote on Berkeley’s perspective, trying to understand his approach – states what we have covered here</a:t>
            </a:r>
          </a:p>
          <a:p>
            <a:pPr marL="171450" indent="-171450">
              <a:lnSpc>
                <a:spcPct val="100000"/>
              </a:lnSpc>
              <a:buFont typeface="Arial" pitchFamily="34" charset="0"/>
              <a:buChar char="•"/>
            </a:pPr>
            <a:r>
              <a:rPr lang="en-US" sz="1300" dirty="0" smtClean="0"/>
              <a:t>(transition)</a:t>
            </a:r>
            <a:endParaRPr lang="en-US" sz="1300" dirty="0" smtClean="0"/>
          </a:p>
          <a:p>
            <a:pPr marL="171450" indent="-171450">
              <a:lnSpc>
                <a:spcPct val="100000"/>
              </a:lnSpc>
              <a:buFont typeface="Arial" pitchFamily="34" charset="0"/>
              <a:buChar char="•"/>
            </a:pPr>
            <a:r>
              <a:rPr lang="en-US" sz="1300" dirty="0" smtClean="0"/>
              <a:t>Goal was to take what Berkeley called inconceivable and design</a:t>
            </a:r>
            <a:r>
              <a:rPr lang="en-US" sz="1300" baseline="0" dirty="0" smtClean="0"/>
              <a:t> rules to make them </a:t>
            </a:r>
            <a:r>
              <a:rPr lang="en-US" sz="1300" baseline="0" dirty="0" smtClean="0"/>
              <a:t>conceivable</a:t>
            </a:r>
          </a:p>
          <a:p>
            <a:pPr marL="628650" lvl="1" indent="-171450">
              <a:lnSpc>
                <a:spcPct val="100000"/>
              </a:lnSpc>
              <a:buFont typeface="Arial" pitchFamily="34" charset="0"/>
              <a:buChar char="•"/>
            </a:pPr>
            <a:r>
              <a:rPr lang="en-US" sz="1300" baseline="0" dirty="0" smtClean="0"/>
              <a:t>Not trying to get around infinitesimals like the limit definition</a:t>
            </a:r>
          </a:p>
          <a:p>
            <a:pPr marL="628650" lvl="1" indent="-171450">
              <a:lnSpc>
                <a:spcPct val="100000"/>
              </a:lnSpc>
              <a:buFont typeface="Arial" pitchFamily="34" charset="0"/>
              <a:buChar char="•"/>
            </a:pPr>
            <a:r>
              <a:rPr lang="en-US" sz="1300" baseline="0" dirty="0" smtClean="0"/>
              <a:t>Trying to make infinitesimals rigorous</a:t>
            </a:r>
            <a:endParaRPr lang="en-US" sz="1300" baseline="0" dirty="0" smtClean="0"/>
          </a:p>
          <a:p>
            <a:pPr marL="171450" indent="-171450">
              <a:lnSpc>
                <a:spcPct val="100000"/>
              </a:lnSpc>
              <a:buFont typeface="Arial" pitchFamily="34" charset="0"/>
              <a:buChar char="•"/>
            </a:pPr>
            <a:r>
              <a:rPr lang="en-US" sz="1300" kern="1200" dirty="0" smtClean="0">
                <a:solidFill>
                  <a:schemeClr val="tx1"/>
                </a:solidFill>
                <a:effectLst/>
                <a:latin typeface="+mn-lt"/>
                <a:ea typeface="+mn-ea"/>
                <a:cs typeface="+mn-cs"/>
              </a:rPr>
              <a:t>Nonstandard analysis is concerned only with the equivalence of two elements (</a:t>
            </a:r>
            <a:r>
              <a:rPr lang="en-US" sz="1300" i="1" kern="1200" dirty="0" smtClean="0">
                <a:solidFill>
                  <a:schemeClr val="tx1"/>
                </a:solidFill>
                <a:effectLst/>
                <a:latin typeface="+mn-lt"/>
                <a:ea typeface="+mn-ea"/>
                <a:cs typeface="+mn-cs"/>
              </a:rPr>
              <a:t>a ≈ b</a:t>
            </a:r>
            <a:r>
              <a:rPr lang="en-US" sz="1300" kern="1200" dirty="0" smtClean="0">
                <a:solidFill>
                  <a:schemeClr val="tx1"/>
                </a:solidFill>
                <a:effectLst/>
                <a:latin typeface="+mn-lt"/>
                <a:ea typeface="+mn-ea"/>
                <a:cs typeface="+mn-cs"/>
              </a:rPr>
              <a:t>) which does not require </a:t>
            </a:r>
            <a:r>
              <a:rPr lang="en-US" sz="1300" i="1" kern="1200" dirty="0" smtClean="0">
                <a:solidFill>
                  <a:schemeClr val="tx1"/>
                </a:solidFill>
                <a:effectLst/>
                <a:latin typeface="+mn-lt"/>
                <a:ea typeface="+mn-ea"/>
                <a:cs typeface="+mn-cs"/>
              </a:rPr>
              <a:t>a</a:t>
            </a:r>
            <a:r>
              <a:rPr lang="en-US" sz="1300" kern="1200" dirty="0" smtClean="0">
                <a:solidFill>
                  <a:schemeClr val="tx1"/>
                </a:solidFill>
                <a:effectLst/>
                <a:latin typeface="+mn-lt"/>
                <a:ea typeface="+mn-ea"/>
                <a:cs typeface="+mn-cs"/>
              </a:rPr>
              <a:t> = </a:t>
            </a:r>
            <a:r>
              <a:rPr lang="en-US" sz="1300" i="1" kern="1200" dirty="0" smtClean="0">
                <a:solidFill>
                  <a:schemeClr val="tx1"/>
                </a:solidFill>
                <a:effectLst/>
                <a:latin typeface="+mn-lt"/>
                <a:ea typeface="+mn-ea"/>
                <a:cs typeface="+mn-cs"/>
              </a:rPr>
              <a:t>b</a:t>
            </a:r>
            <a:r>
              <a:rPr lang="en-US" sz="1300" kern="1200" dirty="0" smtClean="0">
                <a:solidFill>
                  <a:schemeClr val="tx1"/>
                </a:solidFill>
                <a:effectLst/>
                <a:latin typeface="+mn-lt"/>
                <a:ea typeface="+mn-ea"/>
                <a:cs typeface="+mn-cs"/>
              </a:rPr>
              <a:t>, but only that </a:t>
            </a:r>
            <a:r>
              <a:rPr lang="en-US" sz="1300" i="1" kern="1200" dirty="0" smtClean="0">
                <a:solidFill>
                  <a:schemeClr val="tx1"/>
                </a:solidFill>
                <a:effectLst/>
                <a:latin typeface="+mn-lt"/>
                <a:ea typeface="+mn-ea"/>
                <a:cs typeface="+mn-cs"/>
              </a:rPr>
              <a:t>a</a:t>
            </a:r>
            <a:r>
              <a:rPr lang="en-US" sz="1300" kern="1200" dirty="0" smtClean="0">
                <a:solidFill>
                  <a:schemeClr val="tx1"/>
                </a:solidFill>
                <a:effectLst/>
                <a:latin typeface="+mn-lt"/>
                <a:ea typeface="+mn-ea"/>
                <a:cs typeface="+mn-cs"/>
              </a:rPr>
              <a:t> is infinitely close to </a:t>
            </a:r>
            <a:r>
              <a:rPr lang="en-US" sz="1300" i="1" kern="1200" dirty="0" smtClean="0">
                <a:solidFill>
                  <a:schemeClr val="tx1"/>
                </a:solidFill>
                <a:effectLst/>
                <a:latin typeface="+mn-lt"/>
                <a:ea typeface="+mn-ea"/>
                <a:cs typeface="+mn-cs"/>
              </a:rPr>
              <a:t>b</a:t>
            </a:r>
            <a:r>
              <a:rPr lang="en-US" sz="1300" kern="1200" dirty="0" smtClean="0">
                <a:solidFill>
                  <a:schemeClr val="tx1"/>
                </a:solidFill>
                <a:effectLst/>
                <a:latin typeface="+mn-lt"/>
                <a:ea typeface="+mn-ea"/>
                <a:cs typeface="+mn-cs"/>
              </a:rPr>
              <a:t>, i.e. that </a:t>
            </a:r>
            <a:r>
              <a:rPr lang="en-US" sz="1300" i="1" kern="1200" dirty="0" smtClean="0">
                <a:solidFill>
                  <a:schemeClr val="tx1"/>
                </a:solidFill>
                <a:effectLst/>
                <a:latin typeface="+mn-lt"/>
                <a:ea typeface="+mn-ea"/>
                <a:cs typeface="+mn-cs"/>
              </a:rPr>
              <a:t>a</a:t>
            </a:r>
            <a:r>
              <a:rPr lang="en-US" sz="1300" kern="1200" dirty="0" smtClean="0">
                <a:solidFill>
                  <a:schemeClr val="tx1"/>
                </a:solidFill>
                <a:effectLst/>
                <a:latin typeface="+mn-lt"/>
                <a:ea typeface="+mn-ea"/>
                <a:cs typeface="+mn-cs"/>
              </a:rPr>
              <a:t> – </a:t>
            </a:r>
            <a:r>
              <a:rPr lang="en-US" sz="1300" i="1" kern="1200" dirty="0" smtClean="0">
                <a:solidFill>
                  <a:schemeClr val="tx1"/>
                </a:solidFill>
                <a:effectLst/>
                <a:latin typeface="+mn-lt"/>
                <a:ea typeface="+mn-ea"/>
                <a:cs typeface="+mn-cs"/>
              </a:rPr>
              <a:t>b</a:t>
            </a:r>
            <a:r>
              <a:rPr lang="en-US" sz="1300" kern="1200" dirty="0" smtClean="0">
                <a:solidFill>
                  <a:schemeClr val="tx1"/>
                </a:solidFill>
                <a:effectLst/>
                <a:latin typeface="+mn-lt"/>
                <a:ea typeface="+mn-ea"/>
                <a:cs typeface="+mn-cs"/>
              </a:rPr>
              <a:t> is infinitesimal</a:t>
            </a:r>
          </a:p>
          <a:p>
            <a:pPr marL="171450" indent="-171450">
              <a:lnSpc>
                <a:spcPct val="100000"/>
              </a:lnSpc>
              <a:buFont typeface="Arial" pitchFamily="34" charset="0"/>
              <a:buChar char="•"/>
            </a:pPr>
            <a:r>
              <a:rPr lang="en-US" sz="1300" kern="1200" dirty="0" smtClean="0">
                <a:solidFill>
                  <a:schemeClr val="tx1"/>
                </a:solidFill>
                <a:effectLst/>
                <a:latin typeface="+mn-lt"/>
                <a:ea typeface="+mn-ea"/>
                <a:cs typeface="+mn-cs"/>
              </a:rPr>
              <a:t>Robinson now adds this definition of a </a:t>
            </a:r>
            <a:r>
              <a:rPr lang="en-US" sz="1300" kern="1200" dirty="0" err="1" smtClean="0">
                <a:solidFill>
                  <a:schemeClr val="tx1"/>
                </a:solidFill>
                <a:effectLst/>
                <a:latin typeface="+mn-lt"/>
                <a:ea typeface="+mn-ea"/>
                <a:cs typeface="+mn-cs"/>
              </a:rPr>
              <a:t>hyperreal</a:t>
            </a:r>
            <a:r>
              <a:rPr lang="en-US" sz="1300" kern="1200" dirty="0" smtClean="0">
                <a:solidFill>
                  <a:schemeClr val="tx1"/>
                </a:solidFill>
                <a:effectLst/>
                <a:latin typeface="+mn-lt"/>
                <a:ea typeface="+mn-ea"/>
                <a:cs typeface="+mn-cs"/>
              </a:rPr>
              <a:t>. A </a:t>
            </a:r>
            <a:r>
              <a:rPr lang="en-US" sz="1300" kern="1200" dirty="0" err="1" smtClean="0">
                <a:solidFill>
                  <a:schemeClr val="tx1"/>
                </a:solidFill>
                <a:effectLst/>
                <a:latin typeface="+mn-lt"/>
                <a:ea typeface="+mn-ea"/>
                <a:cs typeface="+mn-cs"/>
              </a:rPr>
              <a:t>hyperreal</a:t>
            </a:r>
            <a:r>
              <a:rPr lang="en-US" sz="1300" kern="1200" dirty="0" smtClean="0">
                <a:solidFill>
                  <a:schemeClr val="tx1"/>
                </a:solidFill>
                <a:effectLst/>
                <a:latin typeface="+mn-lt"/>
                <a:ea typeface="+mn-ea"/>
                <a:cs typeface="+mn-cs"/>
              </a:rPr>
              <a:t> is infinitesimal if it is smaller than all positive standard reals</a:t>
            </a:r>
          </a:p>
          <a:p>
            <a:pPr marL="171450" indent="-171450">
              <a:lnSpc>
                <a:spcPct val="100000"/>
              </a:lnSpc>
              <a:buFont typeface="Arial" pitchFamily="34" charset="0"/>
              <a:buChar char="•"/>
            </a:pPr>
            <a:r>
              <a:rPr lang="en-US" sz="1300" kern="1200" dirty="0" smtClean="0">
                <a:solidFill>
                  <a:schemeClr val="tx1"/>
                </a:solidFill>
                <a:effectLst/>
                <a:latin typeface="+mn-lt"/>
                <a:ea typeface="+mn-ea"/>
                <a:cs typeface="+mn-cs"/>
              </a:rPr>
              <a:t>Every finite </a:t>
            </a:r>
            <a:r>
              <a:rPr lang="en-US" sz="1300" kern="1200" dirty="0" err="1" smtClean="0">
                <a:solidFill>
                  <a:schemeClr val="tx1"/>
                </a:solidFill>
                <a:effectLst/>
                <a:latin typeface="+mn-lt"/>
                <a:ea typeface="+mn-ea"/>
                <a:cs typeface="+mn-cs"/>
              </a:rPr>
              <a:t>hyperreal</a:t>
            </a:r>
            <a:r>
              <a:rPr lang="en-US" sz="1300" kern="1200" dirty="0" smtClean="0">
                <a:solidFill>
                  <a:schemeClr val="tx1"/>
                </a:solidFill>
                <a:effectLst/>
                <a:latin typeface="+mn-lt"/>
                <a:ea typeface="+mn-ea"/>
                <a:cs typeface="+mn-cs"/>
              </a:rPr>
              <a:t> </a:t>
            </a:r>
            <a:r>
              <a:rPr lang="en-US" sz="1300" i="1" kern="1200" dirty="0" smtClean="0">
                <a:solidFill>
                  <a:schemeClr val="tx1"/>
                </a:solidFill>
                <a:effectLst/>
                <a:latin typeface="+mn-lt"/>
                <a:ea typeface="+mn-ea"/>
                <a:cs typeface="+mn-cs"/>
              </a:rPr>
              <a:t>x</a:t>
            </a:r>
            <a:r>
              <a:rPr lang="en-US" sz="1300" kern="1200" dirty="0" smtClean="0">
                <a:solidFill>
                  <a:schemeClr val="tx1"/>
                </a:solidFill>
                <a:effectLst/>
                <a:latin typeface="+mn-lt"/>
                <a:ea typeface="+mn-ea"/>
                <a:cs typeface="+mn-cs"/>
              </a:rPr>
              <a:t> has a unique standard part, denoted by </a:t>
            </a:r>
            <a:r>
              <a:rPr lang="en-US" sz="1300" kern="1200" dirty="0" err="1" smtClean="0">
                <a:solidFill>
                  <a:schemeClr val="tx1"/>
                </a:solidFill>
                <a:effectLst/>
                <a:latin typeface="+mn-lt"/>
                <a:ea typeface="+mn-ea"/>
                <a:cs typeface="+mn-cs"/>
              </a:rPr>
              <a:t>std</a:t>
            </a:r>
            <a:r>
              <a:rPr lang="en-US" sz="1300" kern="1200" dirty="0" smtClean="0">
                <a:solidFill>
                  <a:schemeClr val="tx1"/>
                </a:solidFill>
                <a:effectLst/>
                <a:latin typeface="+mn-lt"/>
                <a:ea typeface="+mn-ea"/>
                <a:cs typeface="+mn-cs"/>
              </a:rPr>
              <a:t>(</a:t>
            </a:r>
            <a:r>
              <a:rPr lang="en-US" sz="1300" i="1" kern="1200" dirty="0" smtClean="0">
                <a:solidFill>
                  <a:schemeClr val="tx1"/>
                </a:solidFill>
                <a:effectLst/>
                <a:latin typeface="+mn-lt"/>
                <a:ea typeface="+mn-ea"/>
                <a:cs typeface="+mn-cs"/>
              </a:rPr>
              <a:t>x</a:t>
            </a:r>
            <a:r>
              <a:rPr lang="en-US" sz="1300" kern="1200" dirty="0" smtClean="0">
                <a:solidFill>
                  <a:schemeClr val="tx1"/>
                </a:solidFill>
                <a:effectLst/>
                <a:latin typeface="+mn-lt"/>
                <a:ea typeface="+mn-ea"/>
                <a:cs typeface="+mn-cs"/>
              </a:rPr>
              <a:t>). </a:t>
            </a:r>
            <a:endParaRPr lang="en-US" sz="1300" kern="1200" dirty="0" smtClean="0">
              <a:solidFill>
                <a:schemeClr val="tx1"/>
              </a:solidFill>
              <a:effectLst/>
              <a:latin typeface="+mn-lt"/>
              <a:ea typeface="+mn-ea"/>
              <a:cs typeface="+mn-cs"/>
            </a:endParaRPr>
          </a:p>
          <a:p>
            <a:pPr marL="628650" lvl="1" indent="-171450">
              <a:lnSpc>
                <a:spcPct val="100000"/>
              </a:lnSpc>
              <a:buFont typeface="Arial" pitchFamily="34" charset="0"/>
              <a:buChar char="•"/>
            </a:pPr>
            <a:r>
              <a:rPr lang="en-US" sz="1300" kern="1200" dirty="0" smtClean="0">
                <a:solidFill>
                  <a:schemeClr val="tx1"/>
                </a:solidFill>
                <a:effectLst/>
                <a:latin typeface="+mn-lt"/>
                <a:ea typeface="+mn-ea"/>
                <a:cs typeface="+mn-cs"/>
              </a:rPr>
              <a:t>For those unfamiliar, it is much like every complex number has a real and complex part</a:t>
            </a:r>
            <a:endParaRPr lang="en-US" sz="1300" kern="1200" dirty="0" smtClean="0">
              <a:solidFill>
                <a:schemeClr val="tx1"/>
              </a:solidFill>
              <a:effectLst/>
              <a:latin typeface="+mn-lt"/>
              <a:ea typeface="+mn-ea"/>
              <a:cs typeface="+mn-cs"/>
            </a:endParaRPr>
          </a:p>
          <a:p>
            <a:pPr marL="171450" indent="-171450">
              <a:lnSpc>
                <a:spcPct val="100000"/>
              </a:lnSpc>
              <a:buFont typeface="Arial" pitchFamily="34" charset="0"/>
              <a:buChar char="•"/>
            </a:pPr>
            <a:r>
              <a:rPr lang="en-US" sz="1300" kern="1200" dirty="0" smtClean="0">
                <a:solidFill>
                  <a:schemeClr val="tx1"/>
                </a:solidFill>
                <a:effectLst/>
                <a:latin typeface="+mn-lt"/>
                <a:ea typeface="+mn-ea"/>
                <a:cs typeface="+mn-cs"/>
              </a:rPr>
              <a:t>Each finite </a:t>
            </a:r>
            <a:r>
              <a:rPr lang="en-US" sz="1300" kern="1200" dirty="0" err="1" smtClean="0">
                <a:solidFill>
                  <a:schemeClr val="tx1"/>
                </a:solidFill>
                <a:effectLst/>
                <a:latin typeface="+mn-lt"/>
                <a:ea typeface="+mn-ea"/>
                <a:cs typeface="+mn-cs"/>
              </a:rPr>
              <a:t>hyperreal</a:t>
            </a:r>
            <a:r>
              <a:rPr lang="en-US" sz="1300" kern="1200" dirty="0" smtClean="0">
                <a:solidFill>
                  <a:schemeClr val="tx1"/>
                </a:solidFill>
                <a:effectLst/>
                <a:latin typeface="+mn-lt"/>
                <a:ea typeface="+mn-ea"/>
                <a:cs typeface="+mn-cs"/>
              </a:rPr>
              <a:t> has a unique expression as standard real plus infinitesimal (slide change)</a:t>
            </a:r>
          </a:p>
        </p:txBody>
      </p:sp>
      <p:sp>
        <p:nvSpPr>
          <p:cNvPr id="4" name="Slide Number Placeholder 3"/>
          <p:cNvSpPr>
            <a:spLocks noGrp="1"/>
          </p:cNvSpPr>
          <p:nvPr>
            <p:ph type="sldNum" sz="quarter" idx="10"/>
          </p:nvPr>
        </p:nvSpPr>
        <p:spPr/>
        <p:txBody>
          <a:bodyPr/>
          <a:lstStyle/>
          <a:p>
            <a:fld id="{2B4530B4-AB2D-459C-87E8-D3D9C98A0C22}" type="slidenum">
              <a:rPr lang="en-US" smtClean="0"/>
              <a:t>16</a:t>
            </a:fld>
            <a:endParaRPr lang="en-US" dirty="0"/>
          </a:p>
        </p:txBody>
      </p:sp>
    </p:spTree>
    <p:extLst>
      <p:ext uri="{BB962C8B-B14F-4D97-AF65-F5344CB8AC3E}">
        <p14:creationId xmlns:p14="http://schemas.microsoft.com/office/powerpoint/2010/main" val="2433666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350" kern="1200" baseline="0" dirty="0" smtClean="0">
                <a:solidFill>
                  <a:schemeClr val="tx1"/>
                </a:solidFill>
                <a:effectLst/>
                <a:latin typeface="+mn-lt"/>
                <a:ea typeface="+mn-ea"/>
                <a:cs typeface="+mn-cs"/>
              </a:rPr>
              <a:t>Difference in 5 and 6</a:t>
            </a:r>
          </a:p>
          <a:p>
            <a:pPr marL="171450" indent="-171450">
              <a:lnSpc>
                <a:spcPct val="100000"/>
              </a:lnSpc>
              <a:buFont typeface="Arial" pitchFamily="34" charset="0"/>
              <a:buChar char="•"/>
            </a:pPr>
            <a:r>
              <a:rPr lang="en-US" sz="1350" kern="1200" baseline="0" dirty="0" smtClean="0">
                <a:solidFill>
                  <a:schemeClr val="tx1"/>
                </a:solidFill>
                <a:effectLst/>
                <a:latin typeface="+mn-lt"/>
                <a:ea typeface="+mn-ea"/>
                <a:cs typeface="+mn-cs"/>
              </a:rPr>
              <a:t>In nonstandard analysis there are actual infinities and actual infinitesimals. They are constants and not Cauchy-style variables. </a:t>
            </a:r>
          </a:p>
          <a:p>
            <a:pPr marL="171450" indent="-171450">
              <a:lnSpc>
                <a:spcPct val="100000"/>
              </a:lnSpc>
              <a:buFont typeface="Arial" pitchFamily="34" charset="0"/>
              <a:buChar char="•"/>
            </a:pPr>
            <a:r>
              <a:rPr lang="en-US" sz="1350" kern="1200" baseline="0" dirty="0" smtClean="0">
                <a:solidFill>
                  <a:schemeClr val="tx1"/>
                </a:solidFill>
                <a:effectLst/>
                <a:latin typeface="+mn-lt"/>
                <a:ea typeface="+mn-ea"/>
                <a:cs typeface="+mn-cs"/>
              </a:rPr>
              <a:t>It’s as if each standard real is surrounded by a fuzzy cloud of infinitely close </a:t>
            </a:r>
            <a:r>
              <a:rPr lang="en-US" sz="1350" kern="1200" baseline="0" dirty="0" err="1" smtClean="0">
                <a:solidFill>
                  <a:schemeClr val="tx1"/>
                </a:solidFill>
                <a:effectLst/>
                <a:latin typeface="+mn-lt"/>
                <a:ea typeface="+mn-ea"/>
                <a:cs typeface="+mn-cs"/>
              </a:rPr>
              <a:t>hyperreals</a:t>
            </a:r>
            <a:endParaRPr lang="en-US" sz="1350" kern="1200" baseline="0" dirty="0" smtClean="0">
              <a:solidFill>
                <a:schemeClr val="tx1"/>
              </a:solidFill>
              <a:effectLst/>
              <a:latin typeface="+mn-lt"/>
              <a:ea typeface="+mn-ea"/>
              <a:cs typeface="+mn-cs"/>
            </a:endParaRPr>
          </a:p>
          <a:p>
            <a:pPr marL="171450" indent="-171450">
              <a:lnSpc>
                <a:spcPct val="100000"/>
              </a:lnSpc>
              <a:buFont typeface="Arial" pitchFamily="34" charset="0"/>
              <a:buChar char="•"/>
            </a:pPr>
            <a:r>
              <a:rPr lang="en-US" sz="1350" kern="1200" baseline="0" dirty="0" smtClean="0">
                <a:solidFill>
                  <a:schemeClr val="tx1"/>
                </a:solidFill>
                <a:effectLst/>
                <a:latin typeface="+mn-lt"/>
                <a:ea typeface="+mn-ea"/>
                <a:cs typeface="+mn-cs"/>
              </a:rPr>
              <a:t>Although this might seem cumbersome </a:t>
            </a:r>
            <a:r>
              <a:rPr lang="en-US" sz="1350" kern="1200" baseline="0" dirty="0" err="1" smtClean="0">
                <a:solidFill>
                  <a:schemeClr val="tx1"/>
                </a:solidFill>
                <a:effectLst/>
                <a:latin typeface="+mn-lt"/>
                <a:ea typeface="+mn-ea"/>
                <a:cs typeface="+mn-cs"/>
              </a:rPr>
              <a:t>notationally</a:t>
            </a:r>
            <a:r>
              <a:rPr lang="en-US" sz="1350" kern="1200" baseline="0" dirty="0" smtClean="0">
                <a:solidFill>
                  <a:schemeClr val="tx1"/>
                </a:solidFill>
                <a:effectLst/>
                <a:latin typeface="+mn-lt"/>
                <a:ea typeface="+mn-ea"/>
                <a:cs typeface="+mn-cs"/>
              </a:rPr>
              <a:t>, the more complex formalism of nonstandard analysis was but a small price to pay for the removal of inconsistency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350" kern="1200" baseline="0" dirty="0" smtClean="0">
                <a:solidFill>
                  <a:schemeClr val="tx1"/>
                </a:solidFill>
                <a:effectLst/>
                <a:latin typeface="+mn-lt"/>
                <a:ea typeface="+mn-ea"/>
                <a:cs typeface="+mn-cs"/>
              </a:rPr>
              <a:t>Nonstandard analysts have since made advancements in </a:t>
            </a:r>
            <a:r>
              <a:rPr lang="en-US" sz="1350" kern="1200" baseline="0" dirty="0" smtClean="0">
                <a:solidFill>
                  <a:schemeClr val="tx1"/>
                </a:solidFill>
                <a:effectLst/>
                <a:latin typeface="+mn-lt"/>
                <a:ea typeface="+mn-ea"/>
                <a:cs typeface="+mn-cs"/>
              </a:rPr>
              <a:t>numerous fields</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350" kern="1200" baseline="0" dirty="0" smtClean="0">
                <a:solidFill>
                  <a:schemeClr val="tx1"/>
                </a:solidFill>
                <a:effectLst/>
                <a:latin typeface="+mn-lt"/>
                <a:ea typeface="+mn-ea"/>
                <a:cs typeface="+mn-cs"/>
              </a:rPr>
              <a:t>perturbation </a:t>
            </a:r>
            <a:r>
              <a:rPr lang="en-US" sz="1350" kern="1200" baseline="0" dirty="0" smtClean="0">
                <a:solidFill>
                  <a:schemeClr val="tx1"/>
                </a:solidFill>
                <a:effectLst/>
                <a:latin typeface="+mn-lt"/>
                <a:ea typeface="+mn-ea"/>
                <a:cs typeface="+mn-cs"/>
              </a:rPr>
              <a:t>theory, computer graphics, polynomial equations, fast-slow flows, geodesics, boundary value problems, boundary layer flow, stochastic differential equations, and spin systems in mathematical physics. </a:t>
            </a:r>
            <a:endParaRPr lang="en-US" sz="1350" kern="1200" baseline="0" dirty="0" smtClean="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350" kern="1200" baseline="0" dirty="0" smtClean="0">
                <a:solidFill>
                  <a:schemeClr val="tx1"/>
                </a:solidFill>
                <a:effectLst/>
                <a:latin typeface="+mn-lt"/>
                <a:ea typeface="+mn-ea"/>
                <a:cs typeface="+mn-cs"/>
              </a:rPr>
              <a:t>perhaps </a:t>
            </a:r>
            <a:r>
              <a:rPr lang="en-US" sz="1350" kern="1200" baseline="0" dirty="0" smtClean="0">
                <a:solidFill>
                  <a:schemeClr val="tx1"/>
                </a:solidFill>
                <a:effectLst/>
                <a:latin typeface="+mn-lt"/>
                <a:ea typeface="+mn-ea"/>
                <a:cs typeface="+mn-cs"/>
              </a:rPr>
              <a:t>another (and promisingly fruitful) application of nonstandard analysis is in pedagogical practice. </a:t>
            </a:r>
          </a:p>
          <a:p>
            <a:pPr marL="171450" indent="-171450">
              <a:lnSpc>
                <a:spcPct val="100000"/>
              </a:lnSpc>
              <a:buFont typeface="Arial" pitchFamily="34" charset="0"/>
              <a:buChar char="•"/>
            </a:pPr>
            <a:r>
              <a:rPr lang="en-US" sz="1350" kern="1200" baseline="0" dirty="0" smtClean="0">
                <a:solidFill>
                  <a:schemeClr val="tx1"/>
                </a:solidFill>
                <a:effectLst/>
                <a:latin typeface="+mn-lt"/>
                <a:ea typeface="+mn-ea"/>
                <a:cs typeface="+mn-cs"/>
              </a:rPr>
              <a:t>anything that can be proved with calculus can also be proved by classical geometry. In no way does this imply that calculus is worthless. In the same way, the correct question is whether nonstandard analysis is a more powerful piece of </a:t>
            </a:r>
            <a:r>
              <a:rPr lang="en-US" sz="1350" kern="1200" baseline="0" dirty="0" smtClean="0">
                <a:solidFill>
                  <a:schemeClr val="tx1"/>
                </a:solidFill>
                <a:effectLst/>
                <a:latin typeface="+mn-lt"/>
                <a:ea typeface="+mn-ea"/>
                <a:cs typeface="+mn-cs"/>
              </a:rPr>
              <a:t>machinery (slide change)</a:t>
            </a:r>
            <a:endParaRPr lang="en-US" sz="1350" kern="1200" baseline="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17</a:t>
            </a:fld>
            <a:endParaRPr lang="en-US" dirty="0"/>
          </a:p>
        </p:txBody>
      </p:sp>
    </p:spTree>
    <p:extLst>
      <p:ext uri="{BB962C8B-B14F-4D97-AF65-F5344CB8AC3E}">
        <p14:creationId xmlns:p14="http://schemas.microsoft.com/office/powerpoint/2010/main" val="3506623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Wrapping up (slide change)</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18</a:t>
            </a:fld>
            <a:endParaRPr lang="en-US" dirty="0"/>
          </a:p>
        </p:txBody>
      </p:sp>
    </p:spTree>
    <p:extLst>
      <p:ext uri="{BB962C8B-B14F-4D97-AF65-F5344CB8AC3E}">
        <p14:creationId xmlns:p14="http://schemas.microsoft.com/office/powerpoint/2010/main" val="167763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0000"/>
              </a:lnSpc>
              <a:buFont typeface="Arial" pitchFamily="34" charset="0"/>
              <a:buChar char="•"/>
            </a:pPr>
            <a:r>
              <a:rPr lang="en-US" sz="1400" dirty="0" smtClean="0"/>
              <a:t>Talk through conclusions</a:t>
            </a:r>
          </a:p>
          <a:p>
            <a:pPr marL="628650" lvl="1" indent="-171450">
              <a:lnSpc>
                <a:spcPct val="100000"/>
              </a:lnSpc>
              <a:buFont typeface="Arial" pitchFamily="34" charset="0"/>
              <a:buChar char="•"/>
            </a:pPr>
            <a:r>
              <a:rPr lang="en-US" sz="1400" dirty="0" smtClean="0"/>
              <a:t>(transition)</a:t>
            </a:r>
            <a:r>
              <a:rPr lang="en-US" sz="1400" baseline="0" dirty="0" smtClean="0"/>
              <a:t> – philosophy intertwined with mathematics</a:t>
            </a:r>
          </a:p>
          <a:p>
            <a:pPr marL="628650" lvl="1" indent="-171450">
              <a:lnSpc>
                <a:spcPct val="100000"/>
              </a:lnSpc>
              <a:buFont typeface="Arial" pitchFamily="34" charset="0"/>
              <a:buChar char="•"/>
            </a:pPr>
            <a:r>
              <a:rPr lang="en-US" sz="1400" baseline="0" dirty="0" smtClean="0"/>
              <a:t>(transition) – philosophy drove his </a:t>
            </a:r>
            <a:r>
              <a:rPr lang="en-US" sz="1400" baseline="0" dirty="0" err="1" smtClean="0"/>
              <a:t>unacceptance</a:t>
            </a:r>
            <a:r>
              <a:rPr lang="en-US" sz="1400" baseline="0" dirty="0" smtClean="0"/>
              <a:t> of Newton’s formulation of the calculus</a:t>
            </a:r>
          </a:p>
          <a:p>
            <a:pPr marL="628650" lvl="1" indent="-171450">
              <a:lnSpc>
                <a:spcPct val="100000"/>
              </a:lnSpc>
              <a:buFont typeface="Arial" pitchFamily="34" charset="0"/>
              <a:buChar char="•"/>
            </a:pPr>
            <a:r>
              <a:rPr lang="en-US" sz="1400" baseline="0" dirty="0" smtClean="0"/>
              <a:t>(transition) – Berkeley’s objections led to the development of MORE practical applications</a:t>
            </a:r>
          </a:p>
          <a:p>
            <a:pPr marL="1085850" lvl="2" indent="-171450">
              <a:lnSpc>
                <a:spcPct val="100000"/>
              </a:lnSpc>
              <a:buFont typeface="Arial" pitchFamily="34" charset="0"/>
              <a:buChar char="•"/>
            </a:pPr>
            <a:r>
              <a:rPr lang="en-US" sz="1400" baseline="0" dirty="0" smtClean="0"/>
              <a:t>Refinement of the calculus</a:t>
            </a:r>
          </a:p>
          <a:p>
            <a:pPr marL="1085850" lvl="2" indent="-171450">
              <a:lnSpc>
                <a:spcPct val="100000"/>
              </a:lnSpc>
              <a:buFont typeface="Arial" pitchFamily="34" charset="0"/>
              <a:buChar char="•"/>
            </a:pPr>
            <a:r>
              <a:rPr lang="en-US" sz="1400" baseline="0" dirty="0" smtClean="0"/>
              <a:t>Development of non-standard analysis</a:t>
            </a:r>
          </a:p>
          <a:p>
            <a:pPr marL="628650" lvl="1" indent="-171450">
              <a:lnSpc>
                <a:spcPct val="100000"/>
              </a:lnSpc>
              <a:buFont typeface="Arial" pitchFamily="34" charset="0"/>
              <a:buChar char="•"/>
            </a:pPr>
            <a:r>
              <a:rPr lang="en-US" sz="1400" baseline="0" dirty="0" smtClean="0"/>
              <a:t>(transition) – in summary, Berkeley gives us historical evidence for taking a philosophical approach to doing mathematics</a:t>
            </a:r>
          </a:p>
          <a:p>
            <a:pPr marL="1085850" lvl="2" indent="-171450">
              <a:lnSpc>
                <a:spcPct val="100000"/>
              </a:lnSpc>
              <a:buFont typeface="Arial" pitchFamily="34" charset="0"/>
              <a:buChar char="•"/>
            </a:pPr>
            <a:r>
              <a:rPr lang="en-US" sz="1400" baseline="0" dirty="0" smtClean="0"/>
              <a:t>And this approach led to more practical applications</a:t>
            </a:r>
          </a:p>
          <a:p>
            <a:pPr marL="1085850" lvl="2" indent="-171450">
              <a:lnSpc>
                <a:spcPct val="100000"/>
              </a:lnSpc>
              <a:buFont typeface="Arial" pitchFamily="34" charset="0"/>
              <a:buChar char="•"/>
            </a:pPr>
            <a:r>
              <a:rPr lang="en-US" sz="1400" baseline="0" dirty="0" smtClean="0"/>
              <a:t>Therefore those who exalt practicality, and follow the Leibniz quote, will ironically miss out on the practical implications of a mathematical endeavor</a:t>
            </a:r>
          </a:p>
          <a:p>
            <a:pPr marL="171450" lvl="0" indent="-171450">
              <a:lnSpc>
                <a:spcPct val="100000"/>
              </a:lnSpc>
              <a:buFont typeface="Arial" pitchFamily="34" charset="0"/>
              <a:buChar char="•"/>
            </a:pPr>
            <a:r>
              <a:rPr lang="en-US" sz="1400" baseline="0" dirty="0" smtClean="0"/>
              <a:t>Thank you</a:t>
            </a:r>
          </a:p>
          <a:p>
            <a:pPr marL="171450" lvl="0" indent="-171450">
              <a:lnSpc>
                <a:spcPct val="100000"/>
              </a:lnSpc>
              <a:buFont typeface="Arial" pitchFamily="34" charset="0"/>
              <a:buChar char="•"/>
            </a:pPr>
            <a:r>
              <a:rPr lang="en-US" sz="1400" baseline="0" dirty="0" smtClean="0"/>
              <a:t>If time (slide change)</a:t>
            </a:r>
          </a:p>
          <a:p>
            <a:pPr marL="171450" lvl="0" indent="-171450">
              <a:lnSpc>
                <a:spcPct val="100000"/>
              </a:lnSpc>
              <a:buFont typeface="Arial" pitchFamily="34" charset="0"/>
              <a:buChar char="•"/>
            </a:pPr>
            <a:r>
              <a:rPr lang="en-US" sz="1400" baseline="0" dirty="0" smtClean="0"/>
              <a:t>If not, (slide change to end) then take questions</a:t>
            </a:r>
            <a:endParaRPr lang="en-US" sz="1400" dirty="0"/>
          </a:p>
        </p:txBody>
      </p:sp>
      <p:sp>
        <p:nvSpPr>
          <p:cNvPr id="4" name="Slide Number Placeholder 3"/>
          <p:cNvSpPr>
            <a:spLocks noGrp="1"/>
          </p:cNvSpPr>
          <p:nvPr>
            <p:ph type="sldNum" sz="quarter" idx="10"/>
          </p:nvPr>
        </p:nvSpPr>
        <p:spPr/>
        <p:txBody>
          <a:bodyPr/>
          <a:lstStyle/>
          <a:p>
            <a:fld id="{2B4530B4-AB2D-459C-87E8-D3D9C98A0C22}" type="slidenum">
              <a:rPr lang="en-US" smtClean="0"/>
              <a:t>19</a:t>
            </a:fld>
            <a:endParaRPr lang="en-US" dirty="0"/>
          </a:p>
        </p:txBody>
      </p:sp>
    </p:spTree>
    <p:extLst>
      <p:ext uri="{BB962C8B-B14F-4D97-AF65-F5344CB8AC3E}">
        <p14:creationId xmlns:p14="http://schemas.microsoft.com/office/powerpoint/2010/main" val="1605616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Berkeley’s faith is the grounding of everything else he studied</a:t>
            </a: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20</a:t>
            </a:fld>
            <a:endParaRPr lang="en-US" dirty="0"/>
          </a:p>
        </p:txBody>
      </p:sp>
    </p:spTree>
    <p:extLst>
      <p:ext uri="{BB962C8B-B14F-4D97-AF65-F5344CB8AC3E}">
        <p14:creationId xmlns:p14="http://schemas.microsoft.com/office/powerpoint/2010/main" val="1125348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Read point</a:t>
            </a:r>
            <a:r>
              <a:rPr lang="en-US" baseline="0" dirty="0" smtClean="0"/>
              <a:t> 1</a:t>
            </a:r>
          </a:p>
          <a:p>
            <a:pPr marL="171450" indent="-171450">
              <a:buFont typeface="Arial" pitchFamily="34" charset="0"/>
              <a:buChar char="•"/>
            </a:pPr>
            <a:r>
              <a:rPr lang="en-US" baseline="0" dirty="0" smtClean="0"/>
              <a:t>(transition)</a:t>
            </a:r>
          </a:p>
          <a:p>
            <a:pPr marL="171450" indent="-171450">
              <a:buFont typeface="Arial" pitchFamily="34" charset="0"/>
              <a:buChar char="•"/>
            </a:pPr>
            <a:r>
              <a:rPr lang="en-US" baseline="0" dirty="0" smtClean="0"/>
              <a:t>Read point 2 – how do we integrate?</a:t>
            </a:r>
            <a:endParaRPr lang="en-US" dirty="0" smtClean="0"/>
          </a:p>
          <a:p>
            <a:pPr marL="171450" indent="-171450">
              <a:buFont typeface="Arial" pitchFamily="34" charset="0"/>
              <a:buChar char="•"/>
            </a:pPr>
            <a:r>
              <a:rPr lang="en-US" dirty="0" smtClean="0"/>
              <a:t>If </a:t>
            </a:r>
            <a:r>
              <a:rPr lang="en-US" dirty="0" smtClean="0"/>
              <a:t>you think Berkeley is an example to be followed – to fully understand his perspective</a:t>
            </a:r>
            <a:r>
              <a:rPr lang="en-US" baseline="0" dirty="0" smtClean="0"/>
              <a:t> you must realize he was a deeply committed Christian</a:t>
            </a:r>
          </a:p>
          <a:p>
            <a:pPr marL="171450" indent="-171450">
              <a:buFont typeface="Arial" pitchFamily="34" charset="0"/>
              <a:buChar char="•"/>
            </a:pPr>
            <a:r>
              <a:rPr lang="en-US" baseline="0" dirty="0" smtClean="0"/>
              <a:t>(transition)</a:t>
            </a:r>
          </a:p>
          <a:p>
            <a:pPr marL="171450" indent="-171450">
              <a:buFont typeface="Arial" pitchFamily="34" charset="0"/>
              <a:buChar char="•"/>
            </a:pPr>
            <a:r>
              <a:rPr lang="en-US" baseline="0" dirty="0" smtClean="0"/>
              <a:t>His </a:t>
            </a:r>
            <a:r>
              <a:rPr lang="en-US" baseline="0" dirty="0" smtClean="0"/>
              <a:t>faith drove all of his endeavors</a:t>
            </a:r>
          </a:p>
          <a:p>
            <a:pPr marL="171450" indent="-171450">
              <a:buFont typeface="Arial" pitchFamily="34" charset="0"/>
              <a:buChar char="•"/>
            </a:pPr>
            <a:r>
              <a:rPr lang="en-US" baseline="0" dirty="0" smtClean="0"/>
              <a:t>Can see this even in the subtitle of the </a:t>
            </a:r>
            <a:r>
              <a:rPr lang="en-US" baseline="0" dirty="0" smtClean="0"/>
              <a:t>Analyst</a:t>
            </a:r>
          </a:p>
          <a:p>
            <a:pPr marL="171450" indent="-171450">
              <a:buFont typeface="Arial" pitchFamily="34" charset="0"/>
              <a:buChar char="•"/>
            </a:pPr>
            <a:r>
              <a:rPr lang="en-US" baseline="0" dirty="0" smtClean="0"/>
              <a:t>(transition)</a:t>
            </a:r>
            <a:endParaRPr lang="en-US" baseline="0" dirty="0" smtClean="0"/>
          </a:p>
          <a:p>
            <a:pPr marL="171450" indent="-171450">
              <a:buFont typeface="Arial" pitchFamily="34" charset="0"/>
              <a:buChar char="•"/>
            </a:pPr>
            <a:r>
              <a:rPr lang="en-US" baseline="0" dirty="0" smtClean="0"/>
              <a:t>His goal was to demonstrate the inconsistency of Newton, but uses the opportunity to make an informal apology for </a:t>
            </a:r>
            <a:r>
              <a:rPr lang="en-US" baseline="0" dirty="0" smtClean="0"/>
              <a:t>Christianity</a:t>
            </a:r>
          </a:p>
          <a:p>
            <a:pPr marL="171450" indent="-171450">
              <a:buFont typeface="Arial" pitchFamily="34" charset="0"/>
              <a:buChar char="•"/>
            </a:pPr>
            <a:r>
              <a:rPr lang="en-US" baseline="0" dirty="0" smtClean="0"/>
              <a:t>How do we best integrate philosophy and math? On Berkeley’s view, through Christian convictions (slide change)</a:t>
            </a:r>
            <a:endParaRPr lang="en-US" baseline="0" dirty="0" smtClean="0"/>
          </a:p>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2B4530B4-AB2D-459C-87E8-D3D9C98A0C22}" type="slidenum">
              <a:rPr lang="en-US" smtClean="0"/>
              <a:t>21</a:t>
            </a:fld>
            <a:endParaRPr lang="en-US" dirty="0"/>
          </a:p>
        </p:txBody>
      </p:sp>
    </p:spTree>
    <p:extLst>
      <p:ext uri="{BB962C8B-B14F-4D97-AF65-F5344CB8AC3E}">
        <p14:creationId xmlns:p14="http://schemas.microsoft.com/office/powerpoint/2010/main" val="2532894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Plug</a:t>
            </a:r>
            <a:r>
              <a:rPr lang="en-US" baseline="0" dirty="0" smtClean="0"/>
              <a:t> site</a:t>
            </a:r>
          </a:p>
          <a:p>
            <a:pPr marL="171450" indent="-171450">
              <a:buFont typeface="Arial" pitchFamily="34" charset="0"/>
              <a:buChar char="•"/>
            </a:pPr>
            <a:r>
              <a:rPr lang="en-US" baseline="0" smtClean="0"/>
              <a:t>Questions?</a:t>
            </a:r>
            <a:endParaRPr lang="en-US"/>
          </a:p>
        </p:txBody>
      </p:sp>
      <p:sp>
        <p:nvSpPr>
          <p:cNvPr id="4" name="Slide Number Placeholder 3"/>
          <p:cNvSpPr>
            <a:spLocks noGrp="1"/>
          </p:cNvSpPr>
          <p:nvPr>
            <p:ph type="sldNum" sz="quarter" idx="10"/>
          </p:nvPr>
        </p:nvSpPr>
        <p:spPr/>
        <p:txBody>
          <a:bodyPr/>
          <a:lstStyle/>
          <a:p>
            <a:fld id="{2B4530B4-AB2D-459C-87E8-D3D9C98A0C22}" type="slidenum">
              <a:rPr lang="en-US" smtClean="0"/>
              <a:t>22</a:t>
            </a:fld>
            <a:endParaRPr lang="en-US" dirty="0"/>
          </a:p>
        </p:txBody>
      </p:sp>
    </p:spTree>
    <p:extLst>
      <p:ext uri="{BB962C8B-B14F-4D97-AF65-F5344CB8AC3E}">
        <p14:creationId xmlns:p14="http://schemas.microsoft.com/office/powerpoint/2010/main" val="2660813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3D9CD7-C565-4288-8F96-A32194CC951D}" type="datetime1">
              <a:rPr lang="en-US" smtClean="0"/>
              <a:t>1/2/2012</a:t>
            </a:fld>
            <a:endParaRPr lang="en-US" dirty="0"/>
          </a:p>
        </p:txBody>
      </p:sp>
      <p:sp>
        <p:nvSpPr>
          <p:cNvPr id="5" name="Footer Placeholder 4"/>
          <p:cNvSpPr>
            <a:spLocks noGrp="1"/>
          </p:cNvSpPr>
          <p:nvPr>
            <p:ph type="ftr" sz="quarter" idx="11"/>
          </p:nvPr>
        </p:nvSpPr>
        <p:spPr/>
        <p:txBody>
          <a:bodyPr/>
          <a:lstStyle/>
          <a:p>
            <a:r>
              <a:rPr lang="en-US" dirty="0" smtClean="0"/>
              <a:t>Joshua B. Wilkerson, 2012 Joint Mathematics Meetings, Boston, MA</a:t>
            </a:r>
            <a:endParaRPr lang="en-US" dirty="0"/>
          </a:p>
        </p:txBody>
      </p:sp>
      <p:sp>
        <p:nvSpPr>
          <p:cNvPr id="6" name="Slide Number Placeholder 5"/>
          <p:cNvSpPr>
            <a:spLocks noGrp="1"/>
          </p:cNvSpPr>
          <p:nvPr>
            <p:ph type="sldNum" sz="quarter" idx="12"/>
          </p:nvPr>
        </p:nvSpPr>
        <p:spPr/>
        <p:txBody>
          <a:bodyPr/>
          <a:lstStyle/>
          <a:p>
            <a:fld id="{B4625BED-881A-418C-82EE-AF624E61CFCD}"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FA1A3F-2CD1-48E1-B3E8-03881DC24768}" type="datetime1">
              <a:rPr lang="en-US" smtClean="0"/>
              <a:t>1/2/2012</a:t>
            </a:fld>
            <a:endParaRPr lang="en-US" dirty="0"/>
          </a:p>
        </p:txBody>
      </p:sp>
      <p:sp>
        <p:nvSpPr>
          <p:cNvPr id="5" name="Footer Placeholder 4"/>
          <p:cNvSpPr>
            <a:spLocks noGrp="1"/>
          </p:cNvSpPr>
          <p:nvPr>
            <p:ph type="ftr" sz="quarter" idx="11"/>
          </p:nvPr>
        </p:nvSpPr>
        <p:spPr/>
        <p:txBody>
          <a:bodyPr/>
          <a:lstStyle/>
          <a:p>
            <a:r>
              <a:rPr lang="en-US" dirty="0" smtClean="0"/>
              <a:t>Joshua B. Wilkerson, 2012 Joint Mathematics Meetings, Boston, MA</a:t>
            </a:r>
            <a:endParaRPr lang="en-US" dirty="0"/>
          </a:p>
        </p:txBody>
      </p:sp>
      <p:sp>
        <p:nvSpPr>
          <p:cNvPr id="6" name="Slide Number Placeholder 5"/>
          <p:cNvSpPr>
            <a:spLocks noGrp="1"/>
          </p:cNvSpPr>
          <p:nvPr>
            <p:ph type="sldNum" sz="quarter" idx="12"/>
          </p:nvPr>
        </p:nvSpPr>
        <p:spPr/>
        <p:txBody>
          <a:bodyPr/>
          <a:lstStyle/>
          <a:p>
            <a:fld id="{B4625BED-881A-418C-82EE-AF624E61CFCD}"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4E5B68-C172-4D1D-AC8C-388CC513D9F4}" type="datetime1">
              <a:rPr lang="en-US" smtClean="0"/>
              <a:t>1/2/2012</a:t>
            </a:fld>
            <a:endParaRPr lang="en-US" dirty="0"/>
          </a:p>
        </p:txBody>
      </p:sp>
      <p:sp>
        <p:nvSpPr>
          <p:cNvPr id="5" name="Footer Placeholder 4"/>
          <p:cNvSpPr>
            <a:spLocks noGrp="1"/>
          </p:cNvSpPr>
          <p:nvPr>
            <p:ph type="ftr" sz="quarter" idx="11"/>
          </p:nvPr>
        </p:nvSpPr>
        <p:spPr/>
        <p:txBody>
          <a:bodyPr/>
          <a:lstStyle/>
          <a:p>
            <a:r>
              <a:rPr lang="en-US" dirty="0" smtClean="0"/>
              <a:t>Joshua B. Wilkerson, 2012 Joint Mathematics Meetings, Boston, MA</a:t>
            </a:r>
            <a:endParaRPr lang="en-US" dirty="0"/>
          </a:p>
        </p:txBody>
      </p:sp>
      <p:sp>
        <p:nvSpPr>
          <p:cNvPr id="6" name="Slide Number Placeholder 5"/>
          <p:cNvSpPr>
            <a:spLocks noGrp="1"/>
          </p:cNvSpPr>
          <p:nvPr>
            <p:ph type="sldNum" sz="quarter" idx="12"/>
          </p:nvPr>
        </p:nvSpPr>
        <p:spPr/>
        <p:txBody>
          <a:bodyPr/>
          <a:lstStyle/>
          <a:p>
            <a:fld id="{B4625BED-881A-418C-82EE-AF624E61CFCD}"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FF27F2C-6ECA-430E-A2EB-9BDBAB5C77DF}" type="datetime1">
              <a:rPr lang="en-US" smtClean="0"/>
              <a:t>1/2/2012</a:t>
            </a:fld>
            <a:endParaRPr lang="en-US" dirty="0"/>
          </a:p>
        </p:txBody>
      </p:sp>
      <p:sp>
        <p:nvSpPr>
          <p:cNvPr id="6" name="Footer Placeholder 5"/>
          <p:cNvSpPr>
            <a:spLocks noGrp="1"/>
          </p:cNvSpPr>
          <p:nvPr>
            <p:ph type="ftr" sz="quarter" idx="11"/>
          </p:nvPr>
        </p:nvSpPr>
        <p:spPr/>
        <p:txBody>
          <a:bodyPr/>
          <a:lstStyle/>
          <a:p>
            <a:r>
              <a:rPr lang="en-US" dirty="0" smtClean="0"/>
              <a:t>Joshua B. Wilkerson, 2012 Joint Mathematics Meetings, Boston, MA</a:t>
            </a:r>
            <a:endParaRPr lang="en-US" dirty="0"/>
          </a:p>
        </p:txBody>
      </p:sp>
      <p:sp>
        <p:nvSpPr>
          <p:cNvPr id="7" name="Slide Number Placeholder 6"/>
          <p:cNvSpPr>
            <a:spLocks noGrp="1"/>
          </p:cNvSpPr>
          <p:nvPr>
            <p:ph type="sldNum" sz="quarter" idx="12"/>
          </p:nvPr>
        </p:nvSpPr>
        <p:spPr/>
        <p:txBody>
          <a:bodyPr/>
          <a:lstStyle/>
          <a:p>
            <a:fld id="{B4625BED-881A-418C-82EE-AF624E61CFCD}"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FCBA07-CCA4-42A0-8A8D-A35488552353}" type="datetime1">
              <a:rPr lang="en-US" smtClean="0"/>
              <a:t>1/2/2012</a:t>
            </a:fld>
            <a:endParaRPr lang="en-US" dirty="0"/>
          </a:p>
        </p:txBody>
      </p:sp>
      <p:sp>
        <p:nvSpPr>
          <p:cNvPr id="8" name="Footer Placeholder 7"/>
          <p:cNvSpPr>
            <a:spLocks noGrp="1"/>
          </p:cNvSpPr>
          <p:nvPr>
            <p:ph type="ftr" sz="quarter" idx="11"/>
          </p:nvPr>
        </p:nvSpPr>
        <p:spPr/>
        <p:txBody>
          <a:bodyPr/>
          <a:lstStyle/>
          <a:p>
            <a:r>
              <a:rPr lang="en-US" dirty="0" smtClean="0"/>
              <a:t>Joshua B. Wilkerson, 2012 Joint Mathematics Meetings, Boston, MA</a:t>
            </a:r>
            <a:endParaRPr lang="en-US" dirty="0"/>
          </a:p>
        </p:txBody>
      </p:sp>
      <p:sp>
        <p:nvSpPr>
          <p:cNvPr id="9" name="Slide Number Placeholder 8"/>
          <p:cNvSpPr>
            <a:spLocks noGrp="1"/>
          </p:cNvSpPr>
          <p:nvPr>
            <p:ph type="sldNum" sz="quarter" idx="12"/>
          </p:nvPr>
        </p:nvSpPr>
        <p:spPr/>
        <p:txBody>
          <a:bodyPr/>
          <a:lstStyle/>
          <a:p>
            <a:fld id="{B4625BED-881A-418C-82EE-AF624E61CFCD}"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9F9287-359D-42B2-821F-57B5B10CA71D}" type="datetime1">
              <a:rPr lang="en-US" smtClean="0"/>
              <a:t>1/2/2012</a:t>
            </a:fld>
            <a:endParaRPr lang="en-US" dirty="0"/>
          </a:p>
        </p:txBody>
      </p:sp>
      <p:sp>
        <p:nvSpPr>
          <p:cNvPr id="4" name="Footer Placeholder 3"/>
          <p:cNvSpPr>
            <a:spLocks noGrp="1"/>
          </p:cNvSpPr>
          <p:nvPr>
            <p:ph type="ftr" sz="quarter" idx="11"/>
          </p:nvPr>
        </p:nvSpPr>
        <p:spPr/>
        <p:txBody>
          <a:bodyPr/>
          <a:lstStyle/>
          <a:p>
            <a:r>
              <a:rPr lang="en-US" dirty="0" smtClean="0"/>
              <a:t>Joshua B. Wilkerson, 2012 Joint Mathematics Meetings, Boston, MA</a:t>
            </a:r>
            <a:endParaRPr lang="en-US" dirty="0"/>
          </a:p>
        </p:txBody>
      </p:sp>
      <p:sp>
        <p:nvSpPr>
          <p:cNvPr id="5" name="Slide Number Placeholder 4"/>
          <p:cNvSpPr>
            <a:spLocks noGrp="1"/>
          </p:cNvSpPr>
          <p:nvPr>
            <p:ph type="sldNum" sz="quarter" idx="12"/>
          </p:nvPr>
        </p:nvSpPr>
        <p:spPr/>
        <p:txBody>
          <a:bodyPr/>
          <a:lstStyle/>
          <a:p>
            <a:fld id="{B4625BED-881A-418C-82EE-AF624E61CFC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759218-6B98-4A2C-9A08-62CC764ED521}" type="datetime1">
              <a:rPr lang="en-US" smtClean="0"/>
              <a:t>1/2/2012</a:t>
            </a:fld>
            <a:endParaRPr lang="en-US" dirty="0"/>
          </a:p>
        </p:txBody>
      </p:sp>
      <p:sp>
        <p:nvSpPr>
          <p:cNvPr id="3" name="Footer Placeholder 2"/>
          <p:cNvSpPr>
            <a:spLocks noGrp="1"/>
          </p:cNvSpPr>
          <p:nvPr>
            <p:ph type="ftr" sz="quarter" idx="11"/>
          </p:nvPr>
        </p:nvSpPr>
        <p:spPr/>
        <p:txBody>
          <a:bodyPr/>
          <a:lstStyle/>
          <a:p>
            <a:r>
              <a:rPr lang="en-US" dirty="0" smtClean="0"/>
              <a:t>Joshua B. Wilkerson, 2012 Joint Mathematics Meetings, Boston, MA</a:t>
            </a:r>
            <a:endParaRPr lang="en-US" dirty="0"/>
          </a:p>
        </p:txBody>
      </p:sp>
      <p:sp>
        <p:nvSpPr>
          <p:cNvPr id="4" name="Slide Number Placeholder 3"/>
          <p:cNvSpPr>
            <a:spLocks noGrp="1"/>
          </p:cNvSpPr>
          <p:nvPr>
            <p:ph type="sldNum" sz="quarter" idx="12"/>
          </p:nvPr>
        </p:nvSpPr>
        <p:spPr/>
        <p:txBody>
          <a:bodyPr/>
          <a:lstStyle/>
          <a:p>
            <a:fld id="{B4625BED-881A-418C-82EE-AF624E61CFCD}"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651EE7-5428-423D-A8AD-352322DFB132}" type="datetime1">
              <a:rPr lang="en-US" smtClean="0"/>
              <a:t>1/2/2012</a:t>
            </a:fld>
            <a:endParaRPr lang="en-US" dirty="0"/>
          </a:p>
        </p:txBody>
      </p:sp>
      <p:sp>
        <p:nvSpPr>
          <p:cNvPr id="6" name="Footer Placeholder 5"/>
          <p:cNvSpPr>
            <a:spLocks noGrp="1"/>
          </p:cNvSpPr>
          <p:nvPr>
            <p:ph type="ftr" sz="quarter" idx="11"/>
          </p:nvPr>
        </p:nvSpPr>
        <p:spPr/>
        <p:txBody>
          <a:bodyPr/>
          <a:lstStyle/>
          <a:p>
            <a:r>
              <a:rPr lang="en-US" dirty="0" smtClean="0"/>
              <a:t>Joshua B. Wilkerson, 2012 Joint Mathematics Meetings, Boston, MA</a:t>
            </a:r>
            <a:endParaRPr lang="en-US" dirty="0"/>
          </a:p>
        </p:txBody>
      </p:sp>
      <p:sp>
        <p:nvSpPr>
          <p:cNvPr id="7" name="Slide Number Placeholder 6"/>
          <p:cNvSpPr>
            <a:spLocks noGrp="1"/>
          </p:cNvSpPr>
          <p:nvPr>
            <p:ph type="sldNum" sz="quarter" idx="12"/>
          </p:nvPr>
        </p:nvSpPr>
        <p:spPr/>
        <p:txBody>
          <a:bodyPr/>
          <a:lstStyle/>
          <a:p>
            <a:fld id="{B4625BED-881A-418C-82EE-AF624E61CFCD}" type="slidenum">
              <a:rPr lang="en-US" smtClean="0"/>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A6AF655-D606-46B5-BF02-D153BF1DBAEF}" type="datetime1">
              <a:rPr lang="en-US" smtClean="0"/>
              <a:t>1/2/2012</a:t>
            </a:fld>
            <a:endParaRPr lang="en-US" dirty="0"/>
          </a:p>
        </p:txBody>
      </p:sp>
      <p:sp>
        <p:nvSpPr>
          <p:cNvPr id="9" name="Slide Number Placeholder 8"/>
          <p:cNvSpPr>
            <a:spLocks noGrp="1"/>
          </p:cNvSpPr>
          <p:nvPr>
            <p:ph type="sldNum" sz="quarter" idx="11"/>
          </p:nvPr>
        </p:nvSpPr>
        <p:spPr/>
        <p:txBody>
          <a:bodyPr/>
          <a:lstStyle/>
          <a:p>
            <a:fld id="{B4625BED-881A-418C-82EE-AF624E61CFCD}" type="slidenum">
              <a:rPr lang="en-US" smtClean="0"/>
              <a:t>‹#›</a:t>
            </a:fld>
            <a:endParaRPr lang="en-US" dirty="0"/>
          </a:p>
        </p:txBody>
      </p:sp>
      <p:sp>
        <p:nvSpPr>
          <p:cNvPr id="10" name="Footer Placeholder 9"/>
          <p:cNvSpPr>
            <a:spLocks noGrp="1"/>
          </p:cNvSpPr>
          <p:nvPr>
            <p:ph type="ftr" sz="quarter" idx="12"/>
          </p:nvPr>
        </p:nvSpPr>
        <p:spPr/>
        <p:txBody>
          <a:bodyPr/>
          <a:lstStyle/>
          <a:p>
            <a:r>
              <a:rPr lang="en-US" dirty="0" smtClean="0"/>
              <a:t>Joshua B. Wilkerson, 2012 Joint Mathematics Meetings, Boston, MA</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716E8B-873C-4A89-93B9-49A0D030082D}" type="datetime1">
              <a:rPr lang="en-US" smtClean="0"/>
              <a:t>1/2/2012</a:t>
            </a:fld>
            <a:endParaRPr lang="en-US" dirty="0"/>
          </a:p>
        </p:txBody>
      </p:sp>
      <p:sp>
        <p:nvSpPr>
          <p:cNvPr id="5" name="Footer Placeholder 4"/>
          <p:cNvSpPr>
            <a:spLocks noGrp="1"/>
          </p:cNvSpPr>
          <p:nvPr>
            <p:ph type="ftr" sz="quarter" idx="11"/>
          </p:nvPr>
        </p:nvSpPr>
        <p:spPr/>
        <p:txBody>
          <a:bodyPr/>
          <a:lstStyle/>
          <a:p>
            <a:r>
              <a:rPr lang="en-US" dirty="0" smtClean="0"/>
              <a:t>Joshua B. Wilkerson, 2012 Joint Mathematics Meetings, Boston, MA</a:t>
            </a:r>
            <a:endParaRPr lang="en-US" dirty="0"/>
          </a:p>
        </p:txBody>
      </p:sp>
      <p:sp>
        <p:nvSpPr>
          <p:cNvPr id="6" name="Slide Number Placeholder 5"/>
          <p:cNvSpPr>
            <a:spLocks noGrp="1"/>
          </p:cNvSpPr>
          <p:nvPr>
            <p:ph type="sldNum" sz="quarter" idx="12"/>
          </p:nvPr>
        </p:nvSpPr>
        <p:spPr/>
        <p:txBody>
          <a:bodyPr/>
          <a:lstStyle/>
          <a:p>
            <a:fld id="{B4625BED-881A-418C-82EE-AF624E61CFCD}"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89312-2152-4172-BE49-9E96F484041D}" type="datetime1">
              <a:rPr lang="en-US" smtClean="0"/>
              <a:t>1/2/2012</a:t>
            </a:fld>
            <a:endParaRPr lang="en-US" dirty="0"/>
          </a:p>
        </p:txBody>
      </p:sp>
      <p:sp>
        <p:nvSpPr>
          <p:cNvPr id="5" name="Footer Placeholder 4"/>
          <p:cNvSpPr>
            <a:spLocks noGrp="1"/>
          </p:cNvSpPr>
          <p:nvPr>
            <p:ph type="ftr" sz="quarter" idx="11"/>
          </p:nvPr>
        </p:nvSpPr>
        <p:spPr/>
        <p:txBody>
          <a:bodyPr/>
          <a:lstStyle/>
          <a:p>
            <a:r>
              <a:rPr lang="en-US" dirty="0" smtClean="0"/>
              <a:t>Joshua B. Wilkerson, 2012 Joint Mathematics Meetings, Boston, MA</a:t>
            </a:r>
            <a:endParaRPr lang="en-US" dirty="0"/>
          </a:p>
        </p:txBody>
      </p:sp>
      <p:sp>
        <p:nvSpPr>
          <p:cNvPr id="6" name="Slide Number Placeholder 5"/>
          <p:cNvSpPr>
            <a:spLocks noGrp="1"/>
          </p:cNvSpPr>
          <p:nvPr>
            <p:ph type="sldNum" sz="quarter" idx="12"/>
          </p:nvPr>
        </p:nvSpPr>
        <p:spPr/>
        <p:txBody>
          <a:bodyPr/>
          <a:lstStyle/>
          <a:p>
            <a:fld id="{B4625BED-881A-418C-82EE-AF624E61CFCD}"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4625BED-881A-418C-82EE-AF624E61CFCD}" type="slidenum">
              <a:rPr lang="en-US" smtClean="0"/>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r>
              <a:rPr lang="en-US" dirty="0" smtClean="0"/>
              <a:t>Joshua B. Wilkerson, 2012 Joint Mathematics Meetings, Boston, MA</a:t>
            </a:r>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DDE5DE71-2519-4F7E-BEE3-A5DBE57667DF}" type="datetime1">
              <a:rPr lang="en-US" smtClean="0"/>
              <a:t>1/2/2012</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533400"/>
            <a:ext cx="7543800" cy="1298575"/>
          </a:xfrm>
        </p:spPr>
        <p:txBody>
          <a:bodyPr/>
          <a:lstStyle/>
          <a:p>
            <a:r>
              <a:rPr lang="en-US" dirty="0" smtClean="0"/>
              <a:t>Beyond Practicality</a:t>
            </a:r>
            <a:endParaRPr lang="en-US" dirty="0"/>
          </a:p>
        </p:txBody>
      </p:sp>
      <p:sp>
        <p:nvSpPr>
          <p:cNvPr id="3" name="Subtitle 2"/>
          <p:cNvSpPr>
            <a:spLocks noGrp="1"/>
          </p:cNvSpPr>
          <p:nvPr>
            <p:ph type="subTitle" idx="1"/>
          </p:nvPr>
        </p:nvSpPr>
        <p:spPr>
          <a:xfrm>
            <a:off x="609600" y="1828800"/>
            <a:ext cx="6461760" cy="1524000"/>
          </a:xfrm>
        </p:spPr>
        <p:txBody>
          <a:bodyPr>
            <a:normAutofit/>
          </a:bodyPr>
          <a:lstStyle/>
          <a:p>
            <a:r>
              <a:rPr lang="en-US" dirty="0" smtClean="0"/>
              <a:t>George Berkeley and </a:t>
            </a:r>
          </a:p>
          <a:p>
            <a:r>
              <a:rPr lang="en-US" dirty="0" smtClean="0"/>
              <a:t>the Need for Philosophical </a:t>
            </a:r>
          </a:p>
          <a:p>
            <a:r>
              <a:rPr lang="en-US" dirty="0" smtClean="0"/>
              <a:t>Integration in Mathematics</a:t>
            </a:r>
            <a:endParaRPr lang="en-US" dirty="0"/>
          </a:p>
        </p:txBody>
      </p:sp>
      <p:sp>
        <p:nvSpPr>
          <p:cNvPr id="5" name="TextBox 4"/>
          <p:cNvSpPr txBox="1"/>
          <p:nvPr/>
        </p:nvSpPr>
        <p:spPr>
          <a:xfrm>
            <a:off x="1143000" y="4648200"/>
            <a:ext cx="6096000" cy="1754326"/>
          </a:xfrm>
          <a:prstGeom prst="rect">
            <a:avLst/>
          </a:prstGeom>
          <a:noFill/>
        </p:spPr>
        <p:txBody>
          <a:bodyPr wrap="square" rtlCol="0">
            <a:spAutoFit/>
          </a:bodyPr>
          <a:lstStyle/>
          <a:p>
            <a:pPr algn="ctr"/>
            <a:r>
              <a:rPr lang="en-US" dirty="0" smtClean="0"/>
              <a:t>Joshua B. Wilkerson</a:t>
            </a:r>
          </a:p>
          <a:p>
            <a:pPr algn="ctr"/>
            <a:r>
              <a:rPr lang="en-US" dirty="0" smtClean="0"/>
              <a:t>Texas A&amp;M University</a:t>
            </a:r>
          </a:p>
          <a:p>
            <a:pPr algn="ctr"/>
            <a:r>
              <a:rPr lang="en-US" dirty="0" smtClean="0"/>
              <a:t>www.GodandMath.com</a:t>
            </a:r>
          </a:p>
          <a:p>
            <a:pPr algn="ctr"/>
            <a:endParaRPr lang="en-US" dirty="0"/>
          </a:p>
          <a:p>
            <a:pPr algn="ctr"/>
            <a:r>
              <a:rPr lang="en-US" dirty="0" smtClean="0"/>
              <a:t>2012 Joint Mathematics Meetings</a:t>
            </a:r>
          </a:p>
          <a:p>
            <a:pPr algn="ctr"/>
            <a:r>
              <a:rPr lang="en-US" dirty="0" smtClean="0"/>
              <a:t>Boston, MA</a:t>
            </a:r>
          </a:p>
        </p:txBody>
      </p:sp>
    </p:spTree>
    <p:extLst>
      <p:ext uri="{BB962C8B-B14F-4D97-AF65-F5344CB8AC3E}">
        <p14:creationId xmlns:p14="http://schemas.microsoft.com/office/powerpoint/2010/main" val="4553051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1143000"/>
          </a:xfrm>
        </p:spPr>
        <p:txBody>
          <a:bodyPr/>
          <a:lstStyle/>
          <a:p>
            <a:r>
              <a:rPr lang="en-US" dirty="0" smtClean="0"/>
              <a:t>The Number One Question</a:t>
            </a:r>
            <a:endParaRPr lang="en-US" dirty="0"/>
          </a:p>
        </p:txBody>
      </p:sp>
      <p:pic>
        <p:nvPicPr>
          <p:cNvPr id="9" name="Content Placeholder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09600" y="1371600"/>
            <a:ext cx="4495800" cy="4515781"/>
          </a:xfrm>
        </p:spPr>
      </p:pic>
      <p:sp>
        <p:nvSpPr>
          <p:cNvPr id="10" name="Content Placeholder 9"/>
          <p:cNvSpPr>
            <a:spLocks noGrp="1"/>
          </p:cNvSpPr>
          <p:nvPr>
            <p:ph sz="half" idx="2"/>
          </p:nvPr>
        </p:nvSpPr>
        <p:spPr>
          <a:xfrm>
            <a:off x="5181600" y="2152719"/>
            <a:ext cx="3124200" cy="2502408"/>
          </a:xfrm>
        </p:spPr>
        <p:txBody>
          <a:bodyPr>
            <a:normAutofit/>
          </a:bodyPr>
          <a:lstStyle/>
          <a:p>
            <a:pPr marL="114300" indent="0">
              <a:buNone/>
            </a:pPr>
            <a:r>
              <a:rPr lang="en-US" sz="4400" dirty="0" smtClean="0"/>
              <a:t>When am I ever going to use this?</a:t>
            </a:r>
            <a:endParaRPr lang="en-US" sz="4400" dirty="0"/>
          </a:p>
        </p:txBody>
      </p:sp>
      <p:sp>
        <p:nvSpPr>
          <p:cNvPr id="5" name="Footer Placeholder 4"/>
          <p:cNvSpPr>
            <a:spLocks noGrp="1"/>
          </p:cNvSpPr>
          <p:nvPr>
            <p:ph type="ftr" sz="quarter" idx="11"/>
          </p:nvPr>
        </p:nvSpPr>
        <p:spPr>
          <a:xfrm rot="16200000">
            <a:off x="7472610" y="3934460"/>
            <a:ext cx="2595881" cy="365760"/>
          </a:xfrm>
        </p:spPr>
        <p:txBody>
          <a:bodyPr/>
          <a:lstStyle/>
          <a:p>
            <a:pPr algn="l"/>
            <a:r>
              <a:rPr lang="en-US" dirty="0" smtClean="0"/>
              <a:t>Joshua B. Wilkerson</a:t>
            </a:r>
          </a:p>
          <a:p>
            <a:pPr algn="l"/>
            <a:r>
              <a:rPr lang="en-US" dirty="0" smtClean="0"/>
              <a:t>2012 Joint Mathematics Meetings Boston, MA</a:t>
            </a:r>
            <a:endParaRPr lang="en-US" dirty="0"/>
          </a:p>
        </p:txBody>
      </p:sp>
      <p:sp>
        <p:nvSpPr>
          <p:cNvPr id="6" name="Content Placeholder 9"/>
          <p:cNvSpPr txBox="1">
            <a:spLocks/>
          </p:cNvSpPr>
          <p:nvPr/>
        </p:nvSpPr>
        <p:spPr>
          <a:xfrm>
            <a:off x="5257800" y="2133600"/>
            <a:ext cx="3124200" cy="2502408"/>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8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4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8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8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8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800" kern="1200">
                <a:solidFill>
                  <a:schemeClr val="tx1"/>
                </a:solidFill>
                <a:latin typeface="+mn-lt"/>
                <a:ea typeface="+mn-ea"/>
                <a:cs typeface="+mn-cs"/>
              </a:defRPr>
            </a:lvl9pPr>
          </a:lstStyle>
          <a:p>
            <a:pPr marL="114300" indent="0">
              <a:buFont typeface="Arial" pitchFamily="34" charset="0"/>
              <a:buNone/>
            </a:pPr>
            <a:r>
              <a:rPr lang="en-US" sz="4400" dirty="0" smtClean="0"/>
              <a:t>Why should I </a:t>
            </a:r>
            <a:r>
              <a:rPr lang="en-US" sz="4400" i="1" dirty="0"/>
              <a:t>v</a:t>
            </a:r>
            <a:r>
              <a:rPr lang="en-US" sz="4400" i="1" dirty="0" smtClean="0"/>
              <a:t>alue</a:t>
            </a:r>
            <a:r>
              <a:rPr lang="en-US" sz="4400" dirty="0" smtClean="0"/>
              <a:t> this?</a:t>
            </a:r>
            <a:endParaRPr lang="en-US" sz="4400" dirty="0"/>
          </a:p>
        </p:txBody>
      </p:sp>
    </p:spTree>
    <p:extLst>
      <p:ext uri="{BB962C8B-B14F-4D97-AF65-F5344CB8AC3E}">
        <p14:creationId xmlns:p14="http://schemas.microsoft.com/office/powerpoint/2010/main" val="350949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circle(in)">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xit" presetSubtype="32" fill="hold" grpId="1" nodeType="clickEffect">
                                  <p:stCondLst>
                                    <p:cond delay="0"/>
                                  </p:stCondLst>
                                  <p:childTnLst>
                                    <p:animEffect transition="out" filter="circle(out)">
                                      <p:cBhvr>
                                        <p:cTn id="11" dur="2000"/>
                                        <p:tgtEl>
                                          <p:spTgt spid="10">
                                            <p:txEl>
                                              <p:pRg st="0" end="0"/>
                                            </p:txEl>
                                          </p:spTgt>
                                        </p:tgtEl>
                                      </p:cBhvr>
                                    </p:animEffect>
                                    <p:set>
                                      <p:cBhvr>
                                        <p:cTn id="12" dur="1" fill="hold">
                                          <p:stCondLst>
                                            <p:cond delay="1999"/>
                                          </p:stCondLst>
                                        </p:cTn>
                                        <p:tgtEl>
                                          <p:spTgt spid="10">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circle(in)">
                                      <p:cBhvr>
                                        <p:cTn id="1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0"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Should I Value This?</a:t>
            </a:r>
            <a:endParaRPr lang="en-US" dirty="0"/>
          </a:p>
        </p:txBody>
      </p:sp>
      <p:sp>
        <p:nvSpPr>
          <p:cNvPr id="3" name="Content Placeholder 2"/>
          <p:cNvSpPr>
            <a:spLocks noGrp="1"/>
          </p:cNvSpPr>
          <p:nvPr>
            <p:ph idx="1"/>
          </p:nvPr>
        </p:nvSpPr>
        <p:spPr>
          <a:xfrm>
            <a:off x="457200" y="1600200"/>
            <a:ext cx="7848600" cy="4800600"/>
          </a:xfrm>
        </p:spPr>
        <p:txBody>
          <a:bodyPr/>
          <a:lstStyle/>
          <a:p>
            <a:r>
              <a:rPr lang="en-US" b="1" i="1" dirty="0" smtClean="0"/>
              <a:t>Claim: </a:t>
            </a:r>
            <a:r>
              <a:rPr lang="en-US" dirty="0" smtClean="0"/>
              <a:t>Valuing </a:t>
            </a:r>
            <a:r>
              <a:rPr lang="en-US" dirty="0"/>
              <a:t>mathematical inquiry for its own sake in the general pursuit of </a:t>
            </a:r>
            <a:r>
              <a:rPr lang="en-US" dirty="0" smtClean="0"/>
              <a:t>truth is </a:t>
            </a:r>
            <a:r>
              <a:rPr lang="en-US" dirty="0"/>
              <a:t>a better mindset (or worldview) in which to approach the practice of </a:t>
            </a:r>
            <a:r>
              <a:rPr lang="en-US" dirty="0" smtClean="0"/>
              <a:t>mathematics rather than exalting its practicality.</a:t>
            </a:r>
          </a:p>
          <a:p>
            <a:pPr marL="114300" indent="0">
              <a:buNone/>
            </a:pPr>
            <a:endParaRPr lang="en-US" dirty="0" smtClean="0"/>
          </a:p>
          <a:p>
            <a:r>
              <a:rPr lang="en-US" b="1" i="1" dirty="0" smtClean="0"/>
              <a:t>Support:</a:t>
            </a:r>
            <a:r>
              <a:rPr lang="en-US" dirty="0" smtClean="0"/>
              <a:t> This mindset </a:t>
            </a:r>
            <a:r>
              <a:rPr lang="en-US" dirty="0"/>
              <a:t>actually leads to </a:t>
            </a:r>
            <a:r>
              <a:rPr lang="en-US" u="sng" dirty="0"/>
              <a:t>more</a:t>
            </a:r>
            <a:r>
              <a:rPr lang="en-US" i="1" dirty="0"/>
              <a:t> </a:t>
            </a:r>
            <a:r>
              <a:rPr lang="en-US" dirty="0"/>
              <a:t>practical applications of mathematical endeavors than would otherwise be discovered. </a:t>
            </a:r>
            <a:endParaRPr lang="en-US" dirty="0" smtClean="0"/>
          </a:p>
          <a:p>
            <a:endParaRPr lang="en-US" dirty="0"/>
          </a:p>
          <a:p>
            <a:r>
              <a:rPr lang="en-US" b="1" i="1" dirty="0" smtClean="0"/>
              <a:t>Historical Evidence: </a:t>
            </a:r>
            <a:r>
              <a:rPr lang="en-US" dirty="0" smtClean="0"/>
              <a:t>The life and philosophy of George Berkeley</a:t>
            </a:r>
          </a:p>
        </p:txBody>
      </p:sp>
      <p:sp>
        <p:nvSpPr>
          <p:cNvPr id="6" name="Footer Placeholder 4"/>
          <p:cNvSpPr>
            <a:spLocks noGrp="1"/>
          </p:cNvSpPr>
          <p:nvPr>
            <p:ph type="ftr" sz="quarter" idx="11"/>
          </p:nvPr>
        </p:nvSpPr>
        <p:spPr>
          <a:xfrm rot="16200000">
            <a:off x="7472610" y="3934460"/>
            <a:ext cx="25958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503132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Overview</a:t>
            </a:r>
            <a:endParaRPr lang="en-US" dirty="0"/>
          </a:p>
        </p:txBody>
      </p:sp>
      <p:pic>
        <p:nvPicPr>
          <p:cNvPr id="11" name="Content Placeholder 10"/>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24346" y="1600200"/>
            <a:ext cx="3352800" cy="4420359"/>
          </a:xfrm>
        </p:spPr>
      </p:pic>
      <p:sp>
        <p:nvSpPr>
          <p:cNvPr id="5" name="Footer Placeholder 4"/>
          <p:cNvSpPr>
            <a:spLocks noGrp="1"/>
          </p:cNvSpPr>
          <p:nvPr>
            <p:ph type="ftr" sz="quarter" idx="11"/>
          </p:nvPr>
        </p:nvSpPr>
        <p:spPr/>
        <p:txBody>
          <a:bodyPr/>
          <a:lstStyle/>
          <a:p>
            <a:pPr algn="l"/>
            <a:r>
              <a:rPr lang="en-US" dirty="0" smtClean="0"/>
              <a:t>Joshua B. Wilkerson</a:t>
            </a:r>
          </a:p>
          <a:p>
            <a:pPr algn="l"/>
            <a:r>
              <a:rPr lang="en-US" dirty="0" smtClean="0"/>
              <a:t>2012 Joint Mathematics Meetings Boston, MA</a:t>
            </a:r>
            <a:endParaRPr lang="en-US" dirty="0"/>
          </a:p>
        </p:txBody>
      </p:sp>
      <p:sp>
        <p:nvSpPr>
          <p:cNvPr id="10" name="Content Placeholder 9"/>
          <p:cNvSpPr>
            <a:spLocks noGrp="1"/>
          </p:cNvSpPr>
          <p:nvPr>
            <p:ph sz="half" idx="2"/>
          </p:nvPr>
        </p:nvSpPr>
        <p:spPr/>
        <p:txBody>
          <a:bodyPr/>
          <a:lstStyle/>
          <a:p>
            <a:r>
              <a:rPr lang="en-US" dirty="0"/>
              <a:t>Berkeley’s Objection</a:t>
            </a:r>
          </a:p>
          <a:p>
            <a:pPr marL="114300" indent="0">
              <a:buNone/>
            </a:pPr>
            <a:endParaRPr lang="en-US" dirty="0"/>
          </a:p>
          <a:p>
            <a:r>
              <a:rPr lang="en-US" dirty="0"/>
              <a:t>Berkeley’s Motivation</a:t>
            </a:r>
          </a:p>
          <a:p>
            <a:pPr marL="114300" indent="0">
              <a:buNone/>
            </a:pPr>
            <a:endParaRPr lang="en-US" dirty="0"/>
          </a:p>
          <a:p>
            <a:r>
              <a:rPr lang="en-US" dirty="0"/>
              <a:t>Berkeley’s </a:t>
            </a:r>
            <a:r>
              <a:rPr lang="en-US" dirty="0" smtClean="0"/>
              <a:t>Impact</a:t>
            </a:r>
          </a:p>
          <a:p>
            <a:endParaRPr lang="en-US" dirty="0" smtClean="0"/>
          </a:p>
          <a:p>
            <a:r>
              <a:rPr lang="en-US" dirty="0" smtClean="0"/>
              <a:t>Berkeley’s Faith</a:t>
            </a:r>
            <a:endParaRPr lang="en-US" dirty="0"/>
          </a:p>
        </p:txBody>
      </p:sp>
      <p:sp>
        <p:nvSpPr>
          <p:cNvPr id="14" name="TextBox 13"/>
          <p:cNvSpPr txBox="1"/>
          <p:nvPr/>
        </p:nvSpPr>
        <p:spPr>
          <a:xfrm>
            <a:off x="817419" y="5952988"/>
            <a:ext cx="3276600" cy="307777"/>
          </a:xfrm>
          <a:prstGeom prst="rect">
            <a:avLst/>
          </a:prstGeom>
          <a:noFill/>
        </p:spPr>
        <p:txBody>
          <a:bodyPr wrap="square" rtlCol="0">
            <a:spAutoFit/>
          </a:bodyPr>
          <a:lstStyle/>
          <a:p>
            <a:r>
              <a:rPr lang="en-US" sz="1400" dirty="0" smtClean="0"/>
              <a:t>George Berkeley Painting by John Smibert</a:t>
            </a:r>
            <a:endParaRPr lang="en-US" sz="1400" dirty="0"/>
          </a:p>
        </p:txBody>
      </p:sp>
    </p:spTree>
    <p:extLst>
      <p:ext uri="{BB962C8B-B14F-4D97-AF65-F5344CB8AC3E}">
        <p14:creationId xmlns:p14="http://schemas.microsoft.com/office/powerpoint/2010/main" val="28102369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990600"/>
            <a:ext cx="7659687" cy="1168400"/>
          </a:xfrm>
        </p:spPr>
        <p:txBody>
          <a:bodyPr/>
          <a:lstStyle/>
          <a:p>
            <a:r>
              <a:rPr lang="en-US" cap="none" dirty="0" smtClean="0"/>
              <a:t>Berkeley’s Objection</a:t>
            </a:r>
            <a:br>
              <a:rPr lang="en-US" cap="none" dirty="0" smtClean="0"/>
            </a:br>
            <a:r>
              <a:rPr lang="en-US" cap="none" dirty="0"/>
              <a:t/>
            </a:r>
            <a:br>
              <a:rPr lang="en-US" cap="none" dirty="0"/>
            </a:br>
            <a:r>
              <a:rPr lang="en-US" cap="none" dirty="0" smtClean="0">
                <a:solidFill>
                  <a:schemeClr val="bg2"/>
                </a:solidFill>
              </a:rPr>
              <a:t>Berkeley’s Motivation</a:t>
            </a:r>
            <a:r>
              <a:rPr lang="en-US" cap="none" dirty="0" smtClean="0"/>
              <a:t/>
            </a:r>
            <a:br>
              <a:rPr lang="en-US" cap="none" dirty="0" smtClean="0"/>
            </a:br>
            <a:r>
              <a:rPr lang="en-US" cap="none" dirty="0"/>
              <a:t/>
            </a:r>
            <a:br>
              <a:rPr lang="en-US" cap="none" dirty="0"/>
            </a:br>
            <a:r>
              <a:rPr lang="en-US" cap="none" dirty="0" smtClean="0">
                <a:solidFill>
                  <a:schemeClr val="bg2"/>
                </a:solidFill>
              </a:rPr>
              <a:t>Berkeley’s Impact</a:t>
            </a:r>
            <a:br>
              <a:rPr lang="en-US" cap="none" dirty="0" smtClean="0">
                <a:solidFill>
                  <a:schemeClr val="bg2"/>
                </a:solidFill>
              </a:rPr>
            </a:br>
            <a:r>
              <a:rPr lang="en-US" cap="none" dirty="0">
                <a:solidFill>
                  <a:schemeClr val="bg2"/>
                </a:solidFill>
              </a:rPr>
              <a:t/>
            </a:r>
            <a:br>
              <a:rPr lang="en-US" cap="none" dirty="0">
                <a:solidFill>
                  <a:schemeClr val="bg2"/>
                </a:solidFill>
              </a:rPr>
            </a:br>
            <a:r>
              <a:rPr lang="en-US" cap="none" dirty="0" smtClean="0">
                <a:solidFill>
                  <a:schemeClr val="bg2"/>
                </a:solidFill>
              </a:rPr>
              <a:t>Conclusions</a:t>
            </a:r>
            <a:br>
              <a:rPr lang="en-US" cap="none" dirty="0" smtClean="0">
                <a:solidFill>
                  <a:schemeClr val="bg2"/>
                </a:solidFill>
              </a:rPr>
            </a:br>
            <a:r>
              <a:rPr lang="en-US" cap="none" dirty="0">
                <a:solidFill>
                  <a:schemeClr val="bg2"/>
                </a:solidFill>
              </a:rPr>
              <a:t/>
            </a:r>
            <a:br>
              <a:rPr lang="en-US" cap="none" dirty="0">
                <a:solidFill>
                  <a:schemeClr val="bg2"/>
                </a:solidFill>
              </a:rPr>
            </a:br>
            <a:r>
              <a:rPr lang="en-US" cap="none" dirty="0" smtClean="0">
                <a:solidFill>
                  <a:schemeClr val="bg2"/>
                </a:solidFill>
              </a:rPr>
              <a:t>Addendum: Berkeley’s Faith</a:t>
            </a:r>
            <a:endParaRPr lang="en-US" cap="none" dirty="0">
              <a:solidFill>
                <a:schemeClr val="bg2"/>
              </a:solidFill>
            </a:endParaRPr>
          </a:p>
        </p:txBody>
      </p:sp>
      <p:sp>
        <p:nvSpPr>
          <p:cNvPr id="7" name="Text Placeholder 6"/>
          <p:cNvSpPr>
            <a:spLocks noGrp="1"/>
          </p:cNvSpPr>
          <p:nvPr>
            <p:ph type="body" idx="1"/>
          </p:nvPr>
        </p:nvSpPr>
        <p:spPr/>
        <p:txBody>
          <a:bodyPr/>
          <a:lstStyle/>
          <a:p>
            <a:endParaRPr lang="en-US" dirty="0"/>
          </a:p>
        </p:txBody>
      </p:sp>
      <p:sp>
        <p:nvSpPr>
          <p:cNvPr id="8"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33734347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Berkeley’s Objection</a:t>
            </a:r>
            <a:endParaRPr lang="en-US" dirty="0"/>
          </a:p>
        </p:txBody>
      </p:sp>
      <p:sp>
        <p:nvSpPr>
          <p:cNvPr id="7" name="Content Placeholder 6"/>
          <p:cNvSpPr>
            <a:spLocks noGrp="1"/>
          </p:cNvSpPr>
          <p:nvPr>
            <p:ph idx="1"/>
          </p:nvPr>
        </p:nvSpPr>
        <p:spPr/>
        <p:txBody>
          <a:bodyPr>
            <a:normAutofit fontScale="92500"/>
          </a:bodyPr>
          <a:lstStyle/>
          <a:p>
            <a:pPr>
              <a:spcBef>
                <a:spcPts val="1200"/>
              </a:spcBef>
              <a:spcAft>
                <a:spcPts val="1200"/>
              </a:spcAft>
            </a:pPr>
            <a:r>
              <a:rPr lang="en-US" sz="2800" dirty="0" smtClean="0"/>
              <a:t>Abstractionism</a:t>
            </a:r>
          </a:p>
          <a:p>
            <a:pPr>
              <a:spcBef>
                <a:spcPts val="1200"/>
              </a:spcBef>
              <a:spcAft>
                <a:spcPts val="1200"/>
              </a:spcAft>
            </a:pPr>
            <a:r>
              <a:rPr lang="en-US" sz="2800" i="1" dirty="0" smtClean="0"/>
              <a:t>The </a:t>
            </a:r>
            <a:r>
              <a:rPr lang="en-US" sz="2800" i="1" dirty="0"/>
              <a:t>Analyst</a:t>
            </a:r>
          </a:p>
          <a:p>
            <a:pPr lvl="1">
              <a:spcBef>
                <a:spcPts val="1200"/>
              </a:spcBef>
              <a:spcAft>
                <a:spcPts val="1200"/>
              </a:spcAft>
            </a:pPr>
            <a:r>
              <a:rPr lang="en-US" sz="2400" dirty="0"/>
              <a:t>The Calculus of Newton and Leibniz</a:t>
            </a:r>
          </a:p>
          <a:p>
            <a:pPr lvl="1">
              <a:spcBef>
                <a:spcPts val="1200"/>
              </a:spcBef>
              <a:spcAft>
                <a:spcPts val="1200"/>
              </a:spcAft>
            </a:pPr>
            <a:r>
              <a:rPr lang="en-US" sz="2400" dirty="0"/>
              <a:t>Infinitesimals (fluxions) – quantities so incredibly small that they are said to be between nothing and something</a:t>
            </a:r>
          </a:p>
          <a:p>
            <a:pPr lvl="1">
              <a:spcBef>
                <a:spcPts val="1200"/>
              </a:spcBef>
              <a:spcAft>
                <a:spcPts val="1200"/>
              </a:spcAft>
            </a:pPr>
            <a:r>
              <a:rPr lang="en-US" sz="2400" dirty="0"/>
              <a:t>“What are these fluxions?...They are neither finite quantities, nor quantities infinitely small, nor yet nothing. May we not call them ghosts of departed quantities?”</a:t>
            </a:r>
          </a:p>
          <a:p>
            <a:pPr lvl="1">
              <a:spcBef>
                <a:spcPts val="1200"/>
              </a:spcBef>
              <a:spcAft>
                <a:spcPts val="1200"/>
              </a:spcAft>
            </a:pPr>
            <a:endParaRPr lang="en-US" sz="2400" dirty="0" smtClean="0"/>
          </a:p>
        </p:txBody>
      </p:sp>
      <p:sp>
        <p:nvSpPr>
          <p:cNvPr id="8"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174560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fade">
                                      <p:cBhvr>
                                        <p:cTn id="10" dur="500"/>
                                        <p:tgtEl>
                                          <p:spTgt spid="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Effect transition="in" filter="fade">
                                      <p:cBhvr>
                                        <p:cTn id="13" dur="500"/>
                                        <p:tgtEl>
                                          <p:spTgt spid="7">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Berkeley’s Objection</a:t>
            </a:r>
            <a:endParaRPr lang="en-US" dirty="0"/>
          </a:p>
        </p:txBody>
      </p:sp>
      <mc:AlternateContent xmlns:mc="http://schemas.openxmlformats.org/markup-compatibility/2006" xmlns:a14="http://schemas.microsoft.com/office/drawing/2010/main">
        <mc:Choice Requires="a14">
          <p:sp>
            <p:nvSpPr>
              <p:cNvPr id="7" name="Content Placeholder 6"/>
              <p:cNvSpPr>
                <a:spLocks noGrp="1"/>
              </p:cNvSpPr>
              <p:nvPr>
                <p:ph sz="half" idx="1"/>
              </p:nvPr>
            </p:nvSpPr>
            <p:spPr>
              <a:xfrm>
                <a:off x="457200" y="1536192"/>
                <a:ext cx="6172200" cy="5017008"/>
              </a:xfrm>
            </p:spPr>
            <p:txBody>
              <a:bodyPr>
                <a:normAutofit fontScale="85000" lnSpcReduction="10000"/>
              </a:bodyPr>
              <a:lstStyle/>
              <a:p>
                <a:pPr marL="411480" lvl="1" indent="0" algn="ctr">
                  <a:lnSpc>
                    <a:spcPct val="150000"/>
                  </a:lnSpc>
                  <a:spcBef>
                    <a:spcPts val="600"/>
                  </a:spcBef>
                  <a:buNone/>
                </a:pPr>
                <a14:m>
                  <m:oMathPara xmlns:m="http://schemas.openxmlformats.org/officeDocument/2006/math">
                    <m:oMathParaPr>
                      <m:jc m:val="left"/>
                    </m:oMathParaPr>
                    <m:oMath xmlns:m="http://schemas.openxmlformats.org/officeDocument/2006/math">
                      <m:r>
                        <a:rPr lang="en-US" sz="2400" b="0" i="1" smtClean="0">
                          <a:latin typeface="Cambria Math"/>
                        </a:rPr>
                        <m:t>𝑦</m:t>
                      </m:r>
                      <m:r>
                        <a:rPr lang="en-US" sz="2400" b="0" i="1" smtClean="0">
                          <a:latin typeface="Cambria Math"/>
                        </a:rPr>
                        <m:t>=</m:t>
                      </m:r>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𝑛</m:t>
                          </m:r>
                        </m:sup>
                      </m:sSup>
                    </m:oMath>
                  </m:oMathPara>
                </a14:m>
                <a:endParaRPr lang="en-US" sz="2400" b="0" dirty="0" smtClean="0"/>
              </a:p>
              <a:p>
                <a:pPr marL="411480" lvl="1" indent="0">
                  <a:lnSpc>
                    <a:spcPct val="150000"/>
                  </a:lnSpc>
                  <a:spcBef>
                    <a:spcPts val="600"/>
                  </a:spcBef>
                  <a:buNone/>
                </a:pPr>
                <a14:m>
                  <m:oMathPara xmlns:m="http://schemas.openxmlformats.org/officeDocument/2006/math">
                    <m:oMathParaPr>
                      <m:jc m:val="left"/>
                    </m:oMathParaPr>
                    <m:oMath xmlns:m="http://schemas.openxmlformats.org/officeDocument/2006/math">
                      <m:r>
                        <a:rPr lang="en-US" sz="2400" b="0" i="1" smtClean="0">
                          <a:latin typeface="Cambria Math"/>
                        </a:rPr>
                        <m:t>𝑦</m:t>
                      </m:r>
                      <m:r>
                        <a:rPr lang="en-US" sz="2400" b="0" i="1" smtClean="0">
                          <a:latin typeface="Cambria Math"/>
                        </a:rPr>
                        <m:t>+</m:t>
                      </m:r>
                      <m:r>
                        <a:rPr lang="en-US" sz="2400" b="0" i="1" smtClean="0">
                          <a:latin typeface="Cambria Math"/>
                        </a:rPr>
                        <m:t>𝑑𝑦</m:t>
                      </m:r>
                      <m:r>
                        <a:rPr lang="en-US" sz="2400" b="0" i="1" smtClean="0">
                          <a:latin typeface="Cambria Math"/>
                        </a:rPr>
                        <m:t>=</m:t>
                      </m:r>
                      <m:sSup>
                        <m:sSupPr>
                          <m:ctrlPr>
                            <a:rPr lang="en-US" sz="2400" b="0" i="1" smtClean="0">
                              <a:latin typeface="Cambria Math"/>
                            </a:rPr>
                          </m:ctrlPr>
                        </m:sSupPr>
                        <m:e>
                          <m:d>
                            <m:dPr>
                              <m:ctrlPr>
                                <a:rPr lang="en-US" sz="2400" b="0" i="1" smtClean="0">
                                  <a:latin typeface="Cambria Math"/>
                                </a:rPr>
                              </m:ctrlPr>
                            </m:dPr>
                            <m:e>
                              <m:r>
                                <a:rPr lang="en-US" sz="2400" b="0" i="1" smtClean="0">
                                  <a:latin typeface="Cambria Math"/>
                                </a:rPr>
                                <m:t>𝑥</m:t>
                              </m:r>
                              <m:r>
                                <a:rPr lang="en-US" sz="2400" b="0" i="1" smtClean="0">
                                  <a:latin typeface="Cambria Math"/>
                                </a:rPr>
                                <m:t>+</m:t>
                              </m:r>
                              <m:r>
                                <a:rPr lang="en-US" sz="2400" b="0" i="1" smtClean="0">
                                  <a:latin typeface="Cambria Math"/>
                                </a:rPr>
                                <m:t>𝑑𝑥</m:t>
                              </m:r>
                            </m:e>
                          </m:d>
                        </m:e>
                        <m:sup>
                          <m:r>
                            <a:rPr lang="en-US" sz="2400" b="0" i="1" smtClean="0">
                              <a:latin typeface="Cambria Math"/>
                            </a:rPr>
                            <m:t>𝑛</m:t>
                          </m:r>
                        </m:sup>
                      </m:sSup>
                    </m:oMath>
                  </m:oMathPara>
                </a14:m>
                <a:endParaRPr lang="en-US" sz="2400" b="0" dirty="0" smtClean="0"/>
              </a:p>
              <a:p>
                <a:pPr marL="411480" lvl="1" indent="0">
                  <a:lnSpc>
                    <a:spcPct val="150000"/>
                  </a:lnSpc>
                  <a:spcBef>
                    <a:spcPts val="600"/>
                  </a:spcBef>
                  <a:buNone/>
                </a:pPr>
                <a14:m>
                  <m:oMathPara xmlns:m="http://schemas.openxmlformats.org/officeDocument/2006/math">
                    <m:oMathParaPr>
                      <m:jc m:val="left"/>
                    </m:oMathParaPr>
                    <m:oMath xmlns:m="http://schemas.openxmlformats.org/officeDocument/2006/math">
                      <m:r>
                        <a:rPr lang="en-US" sz="2400" b="0" i="1" smtClean="0">
                          <a:latin typeface="Cambria Math"/>
                        </a:rPr>
                        <m:t>𝑦</m:t>
                      </m:r>
                      <m:r>
                        <a:rPr lang="en-US" sz="2400" b="0" i="1" smtClean="0">
                          <a:latin typeface="Cambria Math"/>
                        </a:rPr>
                        <m:t>+</m:t>
                      </m:r>
                      <m:r>
                        <a:rPr lang="en-US" sz="2400" b="0" i="1" smtClean="0">
                          <a:latin typeface="Cambria Math"/>
                        </a:rPr>
                        <m:t>𝑑𝑦</m:t>
                      </m:r>
                      <m:r>
                        <a:rPr lang="en-US" sz="2400" b="0" i="1" smtClean="0">
                          <a:latin typeface="Cambria Math"/>
                        </a:rPr>
                        <m:t>=</m:t>
                      </m:r>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𝑛</m:t>
                          </m:r>
                        </m:sup>
                      </m:sSup>
                      <m:r>
                        <a:rPr lang="en-US" sz="2400" b="0" i="1" smtClean="0">
                          <a:latin typeface="Cambria Math"/>
                        </a:rPr>
                        <m:t>+</m:t>
                      </m:r>
                      <m:r>
                        <a:rPr lang="en-US" sz="2400" b="0" i="1" smtClean="0">
                          <a:latin typeface="Cambria Math"/>
                        </a:rPr>
                        <m:t>𝑛</m:t>
                      </m:r>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𝑛</m:t>
                          </m:r>
                          <m:r>
                            <a:rPr lang="en-US" sz="2400" b="0" i="1" smtClean="0">
                              <a:latin typeface="Cambria Math"/>
                            </a:rPr>
                            <m:t>−1</m:t>
                          </m:r>
                        </m:sup>
                      </m:sSup>
                      <m:r>
                        <a:rPr lang="en-US" sz="2400" b="0" i="1" smtClean="0">
                          <a:latin typeface="Cambria Math"/>
                        </a:rPr>
                        <m:t>𝑑𝑥</m:t>
                      </m:r>
                      <m:r>
                        <a:rPr lang="en-US" sz="2400" b="0" i="1" smtClean="0">
                          <a:latin typeface="Cambria Math"/>
                        </a:rPr>
                        <m:t>+</m:t>
                      </m:r>
                      <m:f>
                        <m:fPr>
                          <m:ctrlPr>
                            <a:rPr lang="en-US" sz="2400" b="0" i="1" smtClean="0">
                              <a:latin typeface="Cambria Math"/>
                            </a:rPr>
                          </m:ctrlPr>
                        </m:fPr>
                        <m:num>
                          <m:d>
                            <m:dPr>
                              <m:ctrlPr>
                                <a:rPr lang="en-US" sz="2400" b="0" i="1" smtClean="0">
                                  <a:latin typeface="Cambria Math"/>
                                </a:rPr>
                              </m:ctrlPr>
                            </m:dPr>
                            <m:e>
                              <m:sSup>
                                <m:sSupPr>
                                  <m:ctrlPr>
                                    <a:rPr lang="en-US" sz="2400" b="0" i="1" smtClean="0">
                                      <a:latin typeface="Cambria Math"/>
                                    </a:rPr>
                                  </m:ctrlPr>
                                </m:sSupPr>
                                <m:e>
                                  <m:r>
                                    <a:rPr lang="en-US" sz="2400" b="0" i="1" smtClean="0">
                                      <a:latin typeface="Cambria Math"/>
                                    </a:rPr>
                                    <m:t>𝑛</m:t>
                                  </m:r>
                                </m:e>
                                <m:sup>
                                  <m:r>
                                    <a:rPr lang="en-US" sz="2400" b="0" i="1" smtClean="0">
                                      <a:latin typeface="Cambria Math"/>
                                    </a:rPr>
                                    <m:t>2</m:t>
                                  </m:r>
                                </m:sup>
                              </m:sSup>
                              <m:r>
                                <a:rPr lang="en-US" sz="2400" b="0" i="1" smtClean="0">
                                  <a:latin typeface="Cambria Math"/>
                                </a:rPr>
                                <m:t>−</m:t>
                              </m:r>
                              <m:r>
                                <a:rPr lang="en-US" sz="2400" b="0" i="1" smtClean="0">
                                  <a:latin typeface="Cambria Math"/>
                                </a:rPr>
                                <m:t>𝑛</m:t>
                              </m:r>
                            </m:e>
                          </m:d>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𝑛</m:t>
                              </m:r>
                              <m:r>
                                <a:rPr lang="en-US" sz="2400" b="0" i="1" smtClean="0">
                                  <a:latin typeface="Cambria Math"/>
                                </a:rPr>
                                <m:t>−2</m:t>
                              </m:r>
                            </m:sup>
                          </m:sSup>
                          <m:sSup>
                            <m:sSupPr>
                              <m:ctrlPr>
                                <a:rPr lang="en-US" sz="2400" b="0" i="1" smtClean="0">
                                  <a:latin typeface="Cambria Math"/>
                                </a:rPr>
                              </m:ctrlPr>
                            </m:sSupPr>
                            <m:e>
                              <m:r>
                                <a:rPr lang="en-US" sz="2400" b="0" i="1" smtClean="0">
                                  <a:latin typeface="Cambria Math"/>
                                </a:rPr>
                                <m:t>𝑑</m:t>
                              </m:r>
                            </m:e>
                            <m:sup>
                              <m:r>
                                <a:rPr lang="en-US" sz="2400" b="0" i="1" smtClean="0">
                                  <a:latin typeface="Cambria Math"/>
                                </a:rPr>
                                <m:t>2</m:t>
                              </m:r>
                            </m:sup>
                          </m:sSup>
                          <m:r>
                            <a:rPr lang="en-US" sz="2400" b="0" i="1" smtClean="0">
                              <a:latin typeface="Cambria Math"/>
                            </a:rPr>
                            <m:t>𝑥</m:t>
                          </m:r>
                        </m:num>
                        <m:den>
                          <m:r>
                            <a:rPr lang="en-US" sz="2400" b="0" i="1" smtClean="0">
                              <a:latin typeface="Cambria Math"/>
                            </a:rPr>
                            <m:t>2</m:t>
                          </m:r>
                        </m:den>
                      </m:f>
                      <m:r>
                        <a:rPr lang="en-US" sz="2400" b="0" i="1" smtClean="0">
                          <a:latin typeface="Cambria Math"/>
                        </a:rPr>
                        <m:t>+…</m:t>
                      </m:r>
                    </m:oMath>
                  </m:oMathPara>
                </a14:m>
                <a:endParaRPr lang="en-US" sz="2400" dirty="0" smtClean="0"/>
              </a:p>
              <a:p>
                <a:pPr marL="411480" lvl="1" indent="0">
                  <a:lnSpc>
                    <a:spcPct val="150000"/>
                  </a:lnSpc>
                  <a:spcBef>
                    <a:spcPts val="600"/>
                  </a:spcBef>
                  <a:buNone/>
                </a:pPr>
                <a14:m>
                  <m:oMathPara xmlns:m="http://schemas.openxmlformats.org/officeDocument/2006/math">
                    <m:oMathParaPr>
                      <m:jc m:val="left"/>
                    </m:oMathParaPr>
                    <m:oMath xmlns:m="http://schemas.openxmlformats.org/officeDocument/2006/math">
                      <m:r>
                        <a:rPr lang="en-US" sz="2400" i="1" smtClean="0">
                          <a:latin typeface="Cambria Math"/>
                        </a:rPr>
                        <m:t>𝑑𝑦</m:t>
                      </m:r>
                      <m:r>
                        <a:rPr lang="en-US" sz="2400" i="1" smtClean="0">
                          <a:latin typeface="Cambria Math"/>
                        </a:rPr>
                        <m:t>=</m:t>
                      </m:r>
                      <m:r>
                        <a:rPr lang="en-US" sz="2400" i="1" smtClean="0">
                          <a:latin typeface="Cambria Math"/>
                        </a:rPr>
                        <m:t>𝑛</m:t>
                      </m:r>
                      <m:sSup>
                        <m:sSupPr>
                          <m:ctrlPr>
                            <a:rPr lang="en-US" sz="2400" i="1" smtClean="0">
                              <a:latin typeface="Cambria Math"/>
                            </a:rPr>
                          </m:ctrlPr>
                        </m:sSupPr>
                        <m:e>
                          <m:r>
                            <a:rPr lang="en-US" sz="2400" i="1" smtClean="0">
                              <a:latin typeface="Cambria Math"/>
                            </a:rPr>
                            <m:t>𝑥</m:t>
                          </m:r>
                        </m:e>
                        <m:sup>
                          <m:r>
                            <a:rPr lang="en-US" sz="2400" i="1">
                              <a:latin typeface="Cambria Math"/>
                            </a:rPr>
                            <m:t>𝑛</m:t>
                          </m:r>
                          <m:r>
                            <a:rPr lang="en-US" sz="2400" i="1">
                              <a:latin typeface="Cambria Math"/>
                            </a:rPr>
                            <m:t>−1</m:t>
                          </m:r>
                        </m:sup>
                      </m:sSup>
                      <m:r>
                        <a:rPr lang="en-US" sz="2400" i="1">
                          <a:latin typeface="Cambria Math"/>
                        </a:rPr>
                        <m:t>𝑑𝑥</m:t>
                      </m:r>
                      <m:r>
                        <a:rPr lang="en-US" sz="2400" i="1">
                          <a:latin typeface="Cambria Math"/>
                        </a:rPr>
                        <m:t>+</m:t>
                      </m:r>
                      <m:f>
                        <m:fPr>
                          <m:ctrlPr>
                            <a:rPr lang="en-US" sz="2400" i="1">
                              <a:latin typeface="Cambria Math"/>
                            </a:rPr>
                          </m:ctrlPr>
                        </m:fPr>
                        <m:num>
                          <m:d>
                            <m:dPr>
                              <m:ctrlPr>
                                <a:rPr lang="en-US" sz="2400" i="1">
                                  <a:latin typeface="Cambria Math"/>
                                </a:rPr>
                              </m:ctrlPr>
                            </m:dPr>
                            <m:e>
                              <m:sSup>
                                <m:sSupPr>
                                  <m:ctrlPr>
                                    <a:rPr lang="en-US" sz="2400" i="1">
                                      <a:latin typeface="Cambria Math"/>
                                    </a:rPr>
                                  </m:ctrlPr>
                                </m:sSupPr>
                                <m:e>
                                  <m:r>
                                    <a:rPr lang="en-US" sz="2400" i="1">
                                      <a:latin typeface="Cambria Math"/>
                                    </a:rPr>
                                    <m:t>𝑛</m:t>
                                  </m:r>
                                </m:e>
                                <m:sup>
                                  <m:r>
                                    <a:rPr lang="en-US" sz="2400" i="1">
                                      <a:latin typeface="Cambria Math"/>
                                    </a:rPr>
                                    <m:t>2</m:t>
                                  </m:r>
                                </m:sup>
                              </m:sSup>
                              <m:r>
                                <a:rPr lang="en-US" sz="2400" i="1">
                                  <a:latin typeface="Cambria Math"/>
                                </a:rPr>
                                <m:t>−</m:t>
                              </m:r>
                              <m:r>
                                <a:rPr lang="en-US" sz="2400" i="1">
                                  <a:latin typeface="Cambria Math"/>
                                </a:rPr>
                                <m:t>𝑛</m:t>
                              </m:r>
                            </m:e>
                          </m:d>
                          <m:sSup>
                            <m:sSupPr>
                              <m:ctrlPr>
                                <a:rPr lang="en-US" sz="2400" i="1">
                                  <a:latin typeface="Cambria Math"/>
                                </a:rPr>
                              </m:ctrlPr>
                            </m:sSupPr>
                            <m:e>
                              <m:r>
                                <a:rPr lang="en-US" sz="2400" i="1">
                                  <a:latin typeface="Cambria Math"/>
                                </a:rPr>
                                <m:t>𝑥</m:t>
                              </m:r>
                            </m:e>
                            <m:sup>
                              <m:r>
                                <a:rPr lang="en-US" sz="2400" i="1">
                                  <a:latin typeface="Cambria Math"/>
                                </a:rPr>
                                <m:t>𝑛</m:t>
                              </m:r>
                              <m:r>
                                <a:rPr lang="en-US" sz="2400" i="1">
                                  <a:latin typeface="Cambria Math"/>
                                </a:rPr>
                                <m:t>−2</m:t>
                              </m:r>
                            </m:sup>
                          </m:sSup>
                          <m:sSup>
                            <m:sSupPr>
                              <m:ctrlPr>
                                <a:rPr lang="en-US" sz="2400" i="1">
                                  <a:latin typeface="Cambria Math"/>
                                </a:rPr>
                              </m:ctrlPr>
                            </m:sSupPr>
                            <m:e>
                              <m:r>
                                <a:rPr lang="en-US" sz="2400" i="1">
                                  <a:latin typeface="Cambria Math"/>
                                </a:rPr>
                                <m:t>𝑑</m:t>
                              </m:r>
                            </m:e>
                            <m:sup>
                              <m:r>
                                <a:rPr lang="en-US" sz="2400" i="1">
                                  <a:latin typeface="Cambria Math"/>
                                </a:rPr>
                                <m:t>2</m:t>
                              </m:r>
                            </m:sup>
                          </m:sSup>
                          <m:r>
                            <a:rPr lang="en-US" sz="2400" i="1">
                              <a:latin typeface="Cambria Math"/>
                            </a:rPr>
                            <m:t>𝑥</m:t>
                          </m:r>
                        </m:num>
                        <m:den>
                          <m:r>
                            <a:rPr lang="en-US" sz="2400" i="1">
                              <a:latin typeface="Cambria Math"/>
                            </a:rPr>
                            <m:t>2</m:t>
                          </m:r>
                        </m:den>
                      </m:f>
                      <m:r>
                        <a:rPr lang="en-US" sz="2400" i="1">
                          <a:latin typeface="Cambria Math"/>
                        </a:rPr>
                        <m:t>+…</m:t>
                      </m:r>
                    </m:oMath>
                  </m:oMathPara>
                </a14:m>
                <a:endParaRPr lang="en-US" sz="2400" dirty="0"/>
              </a:p>
              <a:p>
                <a:pPr marL="411480" lvl="1" indent="0">
                  <a:lnSpc>
                    <a:spcPct val="150000"/>
                  </a:lnSpc>
                  <a:spcBef>
                    <a:spcPts val="600"/>
                  </a:spcBef>
                  <a:buNone/>
                </a:pPr>
                <a14:m>
                  <m:oMathPara xmlns:m="http://schemas.openxmlformats.org/officeDocument/2006/math">
                    <m:oMathParaPr>
                      <m:jc m:val="left"/>
                    </m:oMathParaPr>
                    <m:oMath xmlns:m="http://schemas.openxmlformats.org/officeDocument/2006/math">
                      <m:f>
                        <m:fPr>
                          <m:ctrlPr>
                            <a:rPr lang="en-US" sz="2400" b="0" i="1" smtClean="0">
                              <a:latin typeface="Cambria Math"/>
                            </a:rPr>
                          </m:ctrlPr>
                        </m:fPr>
                        <m:num>
                          <m:r>
                            <a:rPr lang="en-US" sz="2400" b="0" i="1" smtClean="0">
                              <a:latin typeface="Cambria Math"/>
                            </a:rPr>
                            <m:t>𝑑𝑦</m:t>
                          </m:r>
                        </m:num>
                        <m:den>
                          <m:r>
                            <a:rPr lang="en-US" sz="2400" b="0" i="1" smtClean="0">
                              <a:latin typeface="Cambria Math"/>
                            </a:rPr>
                            <m:t>𝑑𝑥</m:t>
                          </m:r>
                        </m:den>
                      </m:f>
                      <m:r>
                        <a:rPr lang="en-US" sz="2400" b="0" i="1" smtClean="0">
                          <a:latin typeface="Cambria Math"/>
                        </a:rPr>
                        <m:t>=</m:t>
                      </m:r>
                      <m:r>
                        <a:rPr lang="en-US" sz="2400" b="0" i="1" smtClean="0">
                          <a:latin typeface="Cambria Math"/>
                        </a:rPr>
                        <m:t>𝑛</m:t>
                      </m:r>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𝑛</m:t>
                          </m:r>
                          <m:r>
                            <a:rPr lang="en-US" sz="2400" b="0" i="1" smtClean="0">
                              <a:latin typeface="Cambria Math"/>
                            </a:rPr>
                            <m:t>−1</m:t>
                          </m:r>
                        </m:sup>
                      </m:sSup>
                      <m:r>
                        <a:rPr lang="en-US" sz="2400" b="0" i="1" smtClean="0">
                          <a:latin typeface="Cambria Math"/>
                        </a:rPr>
                        <m:t>+</m:t>
                      </m:r>
                      <m:f>
                        <m:fPr>
                          <m:ctrlPr>
                            <a:rPr lang="en-US" sz="2400" b="0" i="1" smtClean="0">
                              <a:latin typeface="Cambria Math"/>
                            </a:rPr>
                          </m:ctrlPr>
                        </m:fPr>
                        <m:num>
                          <m:d>
                            <m:dPr>
                              <m:ctrlPr>
                                <a:rPr lang="en-US" sz="2400" b="0" i="1" smtClean="0">
                                  <a:latin typeface="Cambria Math"/>
                                </a:rPr>
                              </m:ctrlPr>
                            </m:dPr>
                            <m:e>
                              <m:sSup>
                                <m:sSupPr>
                                  <m:ctrlPr>
                                    <a:rPr lang="en-US" sz="2400" b="0" i="1" smtClean="0">
                                      <a:latin typeface="Cambria Math"/>
                                    </a:rPr>
                                  </m:ctrlPr>
                                </m:sSupPr>
                                <m:e>
                                  <m:r>
                                    <a:rPr lang="en-US" sz="2400" b="0" i="1" smtClean="0">
                                      <a:latin typeface="Cambria Math"/>
                                    </a:rPr>
                                    <m:t>𝑛</m:t>
                                  </m:r>
                                </m:e>
                                <m:sup>
                                  <m:r>
                                    <a:rPr lang="en-US" sz="2400" b="0" i="1" smtClean="0">
                                      <a:latin typeface="Cambria Math"/>
                                    </a:rPr>
                                    <m:t>2</m:t>
                                  </m:r>
                                </m:sup>
                              </m:sSup>
                              <m:r>
                                <a:rPr lang="en-US" sz="2400" b="0" i="1" smtClean="0">
                                  <a:latin typeface="Cambria Math"/>
                                </a:rPr>
                                <m:t>−</m:t>
                              </m:r>
                              <m:r>
                                <a:rPr lang="en-US" sz="2400" b="0" i="1" smtClean="0">
                                  <a:latin typeface="Cambria Math"/>
                                </a:rPr>
                                <m:t>𝑛</m:t>
                              </m:r>
                            </m:e>
                          </m:d>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𝑛</m:t>
                              </m:r>
                              <m:r>
                                <a:rPr lang="en-US" sz="2400" b="0" i="1" smtClean="0">
                                  <a:latin typeface="Cambria Math"/>
                                </a:rPr>
                                <m:t>−2</m:t>
                              </m:r>
                            </m:sup>
                          </m:sSup>
                          <m:r>
                            <a:rPr lang="en-US" sz="2400" b="0" i="1" smtClean="0">
                              <a:latin typeface="Cambria Math"/>
                            </a:rPr>
                            <m:t>𝑑𝑥</m:t>
                          </m:r>
                        </m:num>
                        <m:den>
                          <m:r>
                            <a:rPr lang="en-US" sz="2400" b="0" i="1" smtClean="0">
                              <a:latin typeface="Cambria Math"/>
                            </a:rPr>
                            <m:t>2</m:t>
                          </m:r>
                        </m:den>
                      </m:f>
                      <m:r>
                        <a:rPr lang="en-US" sz="2400" b="0" i="1" smtClean="0">
                          <a:latin typeface="Cambria Math"/>
                        </a:rPr>
                        <m:t>+…</m:t>
                      </m:r>
                    </m:oMath>
                  </m:oMathPara>
                </a14:m>
                <a:endParaRPr lang="en-US" sz="2400" dirty="0"/>
              </a:p>
              <a:p>
                <a:pPr marL="411480" lvl="1" indent="0">
                  <a:lnSpc>
                    <a:spcPct val="150000"/>
                  </a:lnSpc>
                  <a:spcBef>
                    <a:spcPts val="600"/>
                  </a:spcBef>
                  <a:buNone/>
                </a:pPr>
                <a14:m>
                  <m:oMathPara xmlns:m="http://schemas.openxmlformats.org/officeDocument/2006/math">
                    <m:oMathParaPr>
                      <m:jc m:val="left"/>
                    </m:oMathParaPr>
                    <m:oMath xmlns:m="http://schemas.openxmlformats.org/officeDocument/2006/math">
                      <m:f>
                        <m:fPr>
                          <m:ctrlPr>
                            <a:rPr lang="en-US" sz="2400" b="0" i="1" smtClean="0">
                              <a:latin typeface="Cambria Math"/>
                            </a:rPr>
                          </m:ctrlPr>
                        </m:fPr>
                        <m:num>
                          <m:r>
                            <a:rPr lang="en-US" sz="2400" b="0" i="1" smtClean="0">
                              <a:latin typeface="Cambria Math"/>
                            </a:rPr>
                            <m:t>𝑑𝑦</m:t>
                          </m:r>
                        </m:num>
                        <m:den>
                          <m:r>
                            <a:rPr lang="en-US" sz="2400" b="0" i="1" smtClean="0">
                              <a:latin typeface="Cambria Math"/>
                            </a:rPr>
                            <m:t>𝑑𝑥</m:t>
                          </m:r>
                        </m:den>
                      </m:f>
                      <m:r>
                        <a:rPr lang="en-US" sz="2400" b="0" i="1" smtClean="0">
                          <a:latin typeface="Cambria Math"/>
                        </a:rPr>
                        <m:t>=</m:t>
                      </m:r>
                      <m:r>
                        <a:rPr lang="en-US" sz="2400" b="0" i="1" smtClean="0">
                          <a:latin typeface="Cambria Math"/>
                        </a:rPr>
                        <m:t>𝑛</m:t>
                      </m:r>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𝑛</m:t>
                          </m:r>
                          <m:r>
                            <a:rPr lang="en-US" sz="2400" b="0" i="1" smtClean="0">
                              <a:latin typeface="Cambria Math"/>
                            </a:rPr>
                            <m:t>−1</m:t>
                          </m:r>
                        </m:sup>
                      </m:sSup>
                    </m:oMath>
                  </m:oMathPara>
                </a14:m>
                <a:endParaRPr lang="en-US" sz="2400" dirty="0" smtClean="0"/>
              </a:p>
            </p:txBody>
          </p:sp>
        </mc:Choice>
        <mc:Fallback xmlns="">
          <p:sp>
            <p:nvSpPr>
              <p:cNvPr id="7" name="Content Placeholder 6"/>
              <p:cNvSpPr>
                <a:spLocks noGrp="1" noRot="1" noChangeAspect="1" noMove="1" noResize="1" noEditPoints="1" noAdjustHandles="1" noChangeArrowheads="1" noChangeShapeType="1" noTextEdit="1"/>
              </p:cNvSpPr>
              <p:nvPr>
                <p:ph sz="half" idx="1"/>
              </p:nvPr>
            </p:nvSpPr>
            <p:spPr>
              <a:xfrm>
                <a:off x="457200" y="1536192"/>
                <a:ext cx="6172200" cy="5017008"/>
              </a:xfrm>
              <a:blipFill rotWithShape="1">
                <a:blip r:embed="rId3"/>
                <a:stretch>
                  <a:fillRect/>
                </a:stretch>
              </a:blipFill>
            </p:spPr>
            <p:txBody>
              <a:bodyPr/>
              <a:lstStyle/>
              <a:p>
                <a:r>
                  <a:rPr lang="en-US">
                    <a:noFill/>
                  </a:rPr>
                  <a:t> </a:t>
                </a:r>
              </a:p>
            </p:txBody>
          </p:sp>
        </mc:Fallback>
      </mc:AlternateContent>
      <p:sp>
        <p:nvSpPr>
          <p:cNvPr id="2" name="Content Placeholder 1"/>
          <p:cNvSpPr>
            <a:spLocks noGrp="1"/>
          </p:cNvSpPr>
          <p:nvPr>
            <p:ph sz="half" idx="2"/>
          </p:nvPr>
        </p:nvSpPr>
        <p:spPr>
          <a:xfrm>
            <a:off x="7010400" y="1295400"/>
            <a:ext cx="1066800" cy="5257800"/>
          </a:xfrm>
        </p:spPr>
        <p:txBody>
          <a:bodyPr>
            <a:normAutofit fontScale="85000" lnSpcReduction="10000"/>
          </a:bodyPr>
          <a:lstStyle/>
          <a:p>
            <a:pPr marL="114300" indent="0">
              <a:lnSpc>
                <a:spcPct val="160000"/>
              </a:lnSpc>
              <a:buNone/>
            </a:pPr>
            <a:r>
              <a:rPr lang="en-US" dirty="0" smtClean="0"/>
              <a:t>(1)</a:t>
            </a:r>
          </a:p>
          <a:p>
            <a:pPr marL="114300" indent="0">
              <a:lnSpc>
                <a:spcPct val="160000"/>
              </a:lnSpc>
              <a:buNone/>
            </a:pPr>
            <a:r>
              <a:rPr lang="en-US" dirty="0" smtClean="0"/>
              <a:t>(2)</a:t>
            </a:r>
          </a:p>
          <a:p>
            <a:pPr marL="114300" indent="0">
              <a:lnSpc>
                <a:spcPct val="160000"/>
              </a:lnSpc>
              <a:buNone/>
            </a:pPr>
            <a:r>
              <a:rPr lang="en-US" dirty="0" smtClean="0"/>
              <a:t>(3)</a:t>
            </a:r>
          </a:p>
          <a:p>
            <a:pPr marL="114300" indent="0">
              <a:lnSpc>
                <a:spcPct val="160000"/>
              </a:lnSpc>
              <a:buNone/>
            </a:pPr>
            <a:endParaRPr lang="en-US" dirty="0" smtClean="0"/>
          </a:p>
          <a:p>
            <a:pPr marL="114300" indent="0">
              <a:lnSpc>
                <a:spcPct val="110000"/>
              </a:lnSpc>
              <a:buNone/>
            </a:pPr>
            <a:r>
              <a:rPr lang="en-US" dirty="0" smtClean="0"/>
              <a:t>(4)</a:t>
            </a:r>
          </a:p>
          <a:p>
            <a:pPr marL="114300" indent="0">
              <a:lnSpc>
                <a:spcPct val="110000"/>
              </a:lnSpc>
              <a:buNone/>
            </a:pPr>
            <a:endParaRPr lang="en-US" dirty="0" smtClean="0"/>
          </a:p>
          <a:p>
            <a:pPr marL="114300" indent="0">
              <a:lnSpc>
                <a:spcPct val="110000"/>
              </a:lnSpc>
              <a:buNone/>
            </a:pPr>
            <a:r>
              <a:rPr lang="en-US" dirty="0" smtClean="0"/>
              <a:t>(5)</a:t>
            </a:r>
          </a:p>
          <a:p>
            <a:pPr marL="114300" indent="0">
              <a:lnSpc>
                <a:spcPct val="160000"/>
              </a:lnSpc>
              <a:buNone/>
            </a:pPr>
            <a:endParaRPr lang="en-US" dirty="0" smtClean="0"/>
          </a:p>
          <a:p>
            <a:pPr marL="114300" indent="0">
              <a:lnSpc>
                <a:spcPct val="110000"/>
              </a:lnSpc>
              <a:buNone/>
            </a:pPr>
            <a:r>
              <a:rPr lang="en-US" dirty="0" smtClean="0"/>
              <a:t>(6)</a:t>
            </a:r>
            <a:endParaRPr lang="en-US" dirty="0"/>
          </a:p>
        </p:txBody>
      </p:sp>
      <p:sp>
        <p:nvSpPr>
          <p:cNvPr id="8" name="Footer Placeholder 4"/>
          <p:cNvSpPr>
            <a:spLocks noGrp="1"/>
          </p:cNvSpPr>
          <p:nvPr>
            <p:ph type="ftr" sz="quarter" idx="11"/>
          </p:nvPr>
        </p:nvSpPr>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232274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Berkeley’s Objection</a:t>
            </a:r>
            <a:endParaRPr lang="en-US" dirty="0"/>
          </a:p>
        </p:txBody>
      </p:sp>
      <p:sp>
        <p:nvSpPr>
          <p:cNvPr id="7" name="Content Placeholder 6"/>
          <p:cNvSpPr>
            <a:spLocks noGrp="1"/>
          </p:cNvSpPr>
          <p:nvPr>
            <p:ph sz="half" idx="1"/>
          </p:nvPr>
        </p:nvSpPr>
        <p:spPr/>
        <p:txBody>
          <a:bodyPr>
            <a:normAutofit/>
          </a:bodyPr>
          <a:lstStyle/>
          <a:p>
            <a:pPr marL="114300" indent="0">
              <a:buNone/>
            </a:pPr>
            <a:r>
              <a:rPr lang="en-US" dirty="0"/>
              <a:t>[You may] think that such things are utterly impossible; it will be sufficient simply to make use of them as a tool that has advantages for the purpose of calculation</a:t>
            </a:r>
            <a:r>
              <a:rPr lang="en-US" dirty="0" smtClean="0"/>
              <a:t>.</a:t>
            </a:r>
          </a:p>
          <a:p>
            <a:pPr marL="114300" indent="0">
              <a:buNone/>
            </a:pPr>
            <a:r>
              <a:rPr lang="en-US" dirty="0" smtClean="0"/>
              <a:t> - </a:t>
            </a:r>
            <a:r>
              <a:rPr lang="en-US" sz="2000" dirty="0" smtClean="0"/>
              <a:t>Gottfried Wilhelm von Leibniz</a:t>
            </a:r>
            <a:endParaRPr lang="en-US" sz="2000" dirty="0"/>
          </a:p>
        </p:txBody>
      </p:sp>
      <p:pic>
        <p:nvPicPr>
          <p:cNvPr id="9"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35562" y="1536700"/>
            <a:ext cx="3625675" cy="4589463"/>
          </a:xfrm>
        </p:spPr>
      </p:pic>
      <p:sp>
        <p:nvSpPr>
          <p:cNvPr id="8"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40132794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Berkeley’s </a:t>
            </a:r>
            <a:r>
              <a:rPr lang="en-US" i="1" dirty="0" smtClean="0"/>
              <a:t>Non</a:t>
            </a:r>
            <a:r>
              <a:rPr lang="en-US" dirty="0" smtClean="0"/>
              <a:t>-Objections</a:t>
            </a:r>
            <a:endParaRPr lang="en-US" dirty="0"/>
          </a:p>
        </p:txBody>
      </p:sp>
      <p:sp>
        <p:nvSpPr>
          <p:cNvPr id="7" name="Content Placeholder 6"/>
          <p:cNvSpPr>
            <a:spLocks noGrp="1"/>
          </p:cNvSpPr>
          <p:nvPr>
            <p:ph idx="1"/>
          </p:nvPr>
        </p:nvSpPr>
        <p:spPr/>
        <p:txBody>
          <a:bodyPr>
            <a:normAutofit/>
          </a:bodyPr>
          <a:lstStyle/>
          <a:p>
            <a:pPr>
              <a:spcBef>
                <a:spcPts val="1200"/>
              </a:spcBef>
              <a:spcAft>
                <a:spcPts val="1200"/>
              </a:spcAft>
            </a:pPr>
            <a:r>
              <a:rPr lang="en-US" sz="2800" dirty="0" smtClean="0"/>
              <a:t>The practicality of mathematics</a:t>
            </a:r>
          </a:p>
          <a:p>
            <a:pPr>
              <a:spcBef>
                <a:spcPts val="1200"/>
              </a:spcBef>
              <a:spcAft>
                <a:spcPts val="1200"/>
              </a:spcAft>
            </a:pPr>
            <a:r>
              <a:rPr lang="en-US" sz="2800" dirty="0"/>
              <a:t>T</a:t>
            </a:r>
            <a:r>
              <a:rPr lang="en-US" sz="2800" dirty="0" smtClean="0"/>
              <a:t>he utility of the Calculus and the validity of the results it obtained</a:t>
            </a:r>
          </a:p>
          <a:p>
            <a:pPr>
              <a:spcBef>
                <a:spcPts val="1200"/>
              </a:spcBef>
              <a:spcAft>
                <a:spcPts val="1200"/>
              </a:spcAft>
            </a:pPr>
            <a:r>
              <a:rPr lang="en-US" sz="2800" dirty="0" smtClean="0"/>
              <a:t>Accepted methods of mathematical inquiry, deduction, and rigor</a:t>
            </a:r>
          </a:p>
        </p:txBody>
      </p:sp>
      <p:sp>
        <p:nvSpPr>
          <p:cNvPr id="8"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5471238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990600"/>
            <a:ext cx="7659687" cy="1168400"/>
          </a:xfrm>
        </p:spPr>
        <p:txBody>
          <a:bodyPr/>
          <a:lstStyle/>
          <a:p>
            <a:r>
              <a:rPr lang="en-US" cap="none" dirty="0" smtClean="0">
                <a:solidFill>
                  <a:schemeClr val="bg2"/>
                </a:solidFill>
              </a:rPr>
              <a:t>Berkeley’s Objection</a:t>
            </a:r>
            <a:r>
              <a:rPr lang="en-US" cap="none" dirty="0" smtClean="0"/>
              <a:t/>
            </a:r>
            <a:br>
              <a:rPr lang="en-US" cap="none" dirty="0" smtClean="0"/>
            </a:br>
            <a:r>
              <a:rPr lang="en-US" cap="none" dirty="0"/>
              <a:t/>
            </a:r>
            <a:br>
              <a:rPr lang="en-US" cap="none" dirty="0"/>
            </a:br>
            <a:r>
              <a:rPr lang="en-US" cap="none" dirty="0" smtClean="0"/>
              <a:t>Berkeley’s Motivation</a:t>
            </a:r>
            <a:br>
              <a:rPr lang="en-US" cap="none" dirty="0" smtClean="0"/>
            </a:br>
            <a:r>
              <a:rPr lang="en-US" cap="none" dirty="0"/>
              <a:t/>
            </a:r>
            <a:br>
              <a:rPr lang="en-US" cap="none" dirty="0"/>
            </a:br>
            <a:r>
              <a:rPr lang="en-US" cap="none" dirty="0" smtClean="0">
                <a:solidFill>
                  <a:schemeClr val="bg2"/>
                </a:solidFill>
              </a:rPr>
              <a:t>Berkeley’s Impact</a:t>
            </a:r>
            <a:br>
              <a:rPr lang="en-US" cap="none" dirty="0" smtClean="0">
                <a:solidFill>
                  <a:schemeClr val="bg2"/>
                </a:solidFill>
              </a:rPr>
            </a:br>
            <a:r>
              <a:rPr lang="en-US" cap="none" dirty="0">
                <a:solidFill>
                  <a:schemeClr val="bg2"/>
                </a:solidFill>
              </a:rPr>
              <a:t/>
            </a:r>
            <a:br>
              <a:rPr lang="en-US" cap="none" dirty="0">
                <a:solidFill>
                  <a:schemeClr val="bg2"/>
                </a:solidFill>
              </a:rPr>
            </a:br>
            <a:r>
              <a:rPr lang="en-US" cap="none" dirty="0" smtClean="0">
                <a:solidFill>
                  <a:schemeClr val="bg2"/>
                </a:solidFill>
              </a:rPr>
              <a:t>Conclusions</a:t>
            </a:r>
            <a:br>
              <a:rPr lang="en-US" cap="none" dirty="0" smtClean="0">
                <a:solidFill>
                  <a:schemeClr val="bg2"/>
                </a:solidFill>
              </a:rPr>
            </a:br>
            <a:r>
              <a:rPr lang="en-US" cap="none" dirty="0">
                <a:solidFill>
                  <a:schemeClr val="bg2"/>
                </a:solidFill>
              </a:rPr>
              <a:t/>
            </a:r>
            <a:br>
              <a:rPr lang="en-US" cap="none" dirty="0">
                <a:solidFill>
                  <a:schemeClr val="bg2"/>
                </a:solidFill>
              </a:rPr>
            </a:br>
            <a:r>
              <a:rPr lang="en-US" cap="none" dirty="0" smtClean="0">
                <a:solidFill>
                  <a:schemeClr val="bg2"/>
                </a:solidFill>
              </a:rPr>
              <a:t>Addendum: Berkeley’s Faith</a:t>
            </a:r>
            <a:endParaRPr lang="en-US" cap="none" dirty="0">
              <a:solidFill>
                <a:schemeClr val="bg2"/>
              </a:solidFill>
            </a:endParaRPr>
          </a:p>
        </p:txBody>
      </p:sp>
      <p:sp>
        <p:nvSpPr>
          <p:cNvPr id="7" name="Text Placeholder 6"/>
          <p:cNvSpPr>
            <a:spLocks noGrp="1"/>
          </p:cNvSpPr>
          <p:nvPr>
            <p:ph type="body" idx="1"/>
          </p:nvPr>
        </p:nvSpPr>
        <p:spPr/>
        <p:txBody>
          <a:bodyPr/>
          <a:lstStyle/>
          <a:p>
            <a:endParaRPr lang="en-US" dirty="0"/>
          </a:p>
        </p:txBody>
      </p:sp>
      <p:sp>
        <p:nvSpPr>
          <p:cNvPr id="8"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18834620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781294"/>
            <a:ext cx="5029200" cy="3753374"/>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2819399"/>
            <a:ext cx="6705600" cy="3715269"/>
          </a:xfrm>
          <a:prstGeom prst="rect">
            <a:avLst/>
          </a:prstGeom>
        </p:spPr>
      </p:pic>
      <p:sp>
        <p:nvSpPr>
          <p:cNvPr id="6" name="Title 5"/>
          <p:cNvSpPr>
            <a:spLocks noGrp="1"/>
          </p:cNvSpPr>
          <p:nvPr>
            <p:ph type="title"/>
          </p:nvPr>
        </p:nvSpPr>
        <p:spPr/>
        <p:txBody>
          <a:bodyPr/>
          <a:lstStyle/>
          <a:p>
            <a:r>
              <a:rPr lang="en-US" dirty="0" smtClean="0"/>
              <a:t>Berkeley’s Motivation</a:t>
            </a:r>
            <a:endParaRPr lang="en-US" dirty="0"/>
          </a:p>
        </p:txBody>
      </p:sp>
      <p:sp>
        <p:nvSpPr>
          <p:cNvPr id="7" name="Content Placeholder 6"/>
          <p:cNvSpPr>
            <a:spLocks noGrp="1"/>
          </p:cNvSpPr>
          <p:nvPr>
            <p:ph idx="1"/>
          </p:nvPr>
        </p:nvSpPr>
        <p:spPr/>
        <p:txBody>
          <a:bodyPr/>
          <a:lstStyle/>
          <a:p>
            <a:r>
              <a:rPr lang="en-US" sz="2800" dirty="0" smtClean="0"/>
              <a:t>Immaterialism</a:t>
            </a:r>
          </a:p>
          <a:p>
            <a:pPr lvl="1"/>
            <a:r>
              <a:rPr lang="en-US" sz="2400" dirty="0" smtClean="0"/>
              <a:t>Objects exist in minds</a:t>
            </a:r>
          </a:p>
          <a:p>
            <a:pPr lvl="1"/>
            <a:r>
              <a:rPr lang="en-US" sz="2400" dirty="0" smtClean="0"/>
              <a:t>To exist is to be perceived </a:t>
            </a:r>
            <a:endParaRPr lang="en-US" sz="2400" dirty="0"/>
          </a:p>
        </p:txBody>
      </p:sp>
      <p:sp>
        <p:nvSpPr>
          <p:cNvPr id="8"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
        <p:nvSpPr>
          <p:cNvPr id="3" name="TextBox 2"/>
          <p:cNvSpPr txBox="1"/>
          <p:nvPr/>
        </p:nvSpPr>
        <p:spPr>
          <a:xfrm>
            <a:off x="990600" y="6400800"/>
            <a:ext cx="4114800" cy="307777"/>
          </a:xfrm>
          <a:prstGeom prst="rect">
            <a:avLst/>
          </a:prstGeom>
          <a:noFill/>
        </p:spPr>
        <p:txBody>
          <a:bodyPr wrap="square" rtlCol="0">
            <a:spAutoFit/>
          </a:bodyPr>
          <a:lstStyle/>
          <a:p>
            <a:r>
              <a:rPr lang="en-US" sz="1400" dirty="0" smtClean="0"/>
              <a:t>Images by Stephen Puryear</a:t>
            </a:r>
            <a:endParaRPr lang="en-US" sz="1400" dirty="0"/>
          </a:p>
        </p:txBody>
      </p:sp>
    </p:spTree>
    <p:extLst>
      <p:ext uri="{BB962C8B-B14F-4D97-AF65-F5344CB8AC3E}">
        <p14:creationId xmlns:p14="http://schemas.microsoft.com/office/powerpoint/2010/main" val="141108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Berkeley’s Motivation</a:t>
            </a:r>
            <a:endParaRPr lang="en-US" dirty="0"/>
          </a:p>
        </p:txBody>
      </p:sp>
      <p:sp>
        <p:nvSpPr>
          <p:cNvPr id="3" name="Content Placeholder 2"/>
          <p:cNvSpPr>
            <a:spLocks noGrp="1"/>
          </p:cNvSpPr>
          <p:nvPr>
            <p:ph idx="1"/>
          </p:nvPr>
        </p:nvSpPr>
        <p:spPr/>
        <p:txBody>
          <a:bodyPr>
            <a:normAutofit lnSpcReduction="10000"/>
          </a:bodyPr>
          <a:lstStyle/>
          <a:p>
            <a:pPr>
              <a:spcBef>
                <a:spcPts val="1200"/>
              </a:spcBef>
              <a:spcAft>
                <a:spcPts val="1200"/>
              </a:spcAft>
            </a:pPr>
            <a:r>
              <a:rPr lang="en-US" dirty="0" smtClean="0"/>
              <a:t>Applied to the Calculus</a:t>
            </a:r>
          </a:p>
          <a:p>
            <a:pPr>
              <a:spcBef>
                <a:spcPts val="1200"/>
              </a:spcBef>
              <a:spcAft>
                <a:spcPts val="1200"/>
              </a:spcAft>
            </a:pPr>
            <a:r>
              <a:rPr lang="en-US" i="1" dirty="0" smtClean="0"/>
              <a:t>Philosophical Commentaries </a:t>
            </a:r>
            <a:r>
              <a:rPr lang="en-US" dirty="0" smtClean="0"/>
              <a:t>(354)</a:t>
            </a:r>
          </a:p>
          <a:p>
            <a:pPr marL="708660" lvl="2">
              <a:spcBef>
                <a:spcPts val="1200"/>
              </a:spcBef>
              <a:spcAft>
                <a:spcPts val="1200"/>
              </a:spcAft>
              <a:buClr>
                <a:schemeClr val="accent1"/>
              </a:buClr>
            </a:pPr>
            <a:r>
              <a:rPr lang="en-US" dirty="0"/>
              <a:t>“Axiom. No reasoning about things whereof we have no idea. Therefore no reasoning about </a:t>
            </a:r>
            <a:r>
              <a:rPr lang="en-US" dirty="0" smtClean="0"/>
              <a:t>Infinitesimals.” </a:t>
            </a:r>
            <a:endParaRPr lang="en-US" i="1" dirty="0" smtClean="0"/>
          </a:p>
          <a:p>
            <a:pPr>
              <a:spcBef>
                <a:spcPts val="1200"/>
              </a:spcBef>
              <a:spcAft>
                <a:spcPts val="1200"/>
              </a:spcAft>
            </a:pPr>
            <a:r>
              <a:rPr lang="en-US" dirty="0" smtClean="0"/>
              <a:t>Robert J. Fogelin, </a:t>
            </a:r>
            <a:r>
              <a:rPr lang="en-US" i="1" dirty="0" smtClean="0"/>
              <a:t>Berkeley and the Principles of Human Knowledge </a:t>
            </a:r>
            <a:r>
              <a:rPr lang="en-US" dirty="0" smtClean="0"/>
              <a:t>(p. 136)</a:t>
            </a:r>
          </a:p>
          <a:p>
            <a:pPr lvl="1">
              <a:spcBef>
                <a:spcPts val="1200"/>
              </a:spcBef>
              <a:spcAft>
                <a:spcPts val="1200"/>
              </a:spcAft>
            </a:pPr>
            <a:r>
              <a:rPr lang="en-US" dirty="0"/>
              <a:t>“His attack on infinite divisibility found in mathematics….exhibits a strategy employed throughout Berkeley’s philosophical writings, that of showing us that we do not understand something we think we understand since the words we use refer to nothing intelligible.”</a:t>
            </a:r>
          </a:p>
          <a:p>
            <a:pPr lvl="1"/>
            <a:endParaRPr lang="en-US" dirty="0"/>
          </a:p>
        </p:txBody>
      </p:sp>
      <p:sp>
        <p:nvSpPr>
          <p:cNvPr id="5"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12369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990600"/>
            <a:ext cx="7659687" cy="1168400"/>
          </a:xfrm>
        </p:spPr>
        <p:txBody>
          <a:bodyPr/>
          <a:lstStyle/>
          <a:p>
            <a:r>
              <a:rPr lang="en-US" cap="none" dirty="0" smtClean="0">
                <a:solidFill>
                  <a:schemeClr val="bg2"/>
                </a:solidFill>
              </a:rPr>
              <a:t>Berkeley’s Objection</a:t>
            </a:r>
            <a:r>
              <a:rPr lang="en-US" cap="none" dirty="0" smtClean="0"/>
              <a:t/>
            </a:r>
            <a:br>
              <a:rPr lang="en-US" cap="none" dirty="0" smtClean="0"/>
            </a:br>
            <a:r>
              <a:rPr lang="en-US" cap="none" dirty="0"/>
              <a:t/>
            </a:r>
            <a:br>
              <a:rPr lang="en-US" cap="none" dirty="0"/>
            </a:br>
            <a:r>
              <a:rPr lang="en-US" cap="none" dirty="0" smtClean="0">
                <a:solidFill>
                  <a:schemeClr val="bg2"/>
                </a:solidFill>
              </a:rPr>
              <a:t>Berkeley’s Motivation</a:t>
            </a:r>
            <a:r>
              <a:rPr lang="en-US" cap="none" dirty="0" smtClean="0"/>
              <a:t/>
            </a:r>
            <a:br>
              <a:rPr lang="en-US" cap="none" dirty="0" smtClean="0"/>
            </a:br>
            <a:r>
              <a:rPr lang="en-US" cap="none" dirty="0"/>
              <a:t/>
            </a:r>
            <a:br>
              <a:rPr lang="en-US" cap="none" dirty="0"/>
            </a:br>
            <a:r>
              <a:rPr lang="en-US" cap="none" dirty="0" smtClean="0"/>
              <a:t>Berkeley’s Impact</a:t>
            </a:r>
            <a:r>
              <a:rPr lang="en-US" cap="none" dirty="0" smtClean="0">
                <a:solidFill>
                  <a:schemeClr val="bg2"/>
                </a:solidFill>
              </a:rPr>
              <a:t/>
            </a:r>
            <a:br>
              <a:rPr lang="en-US" cap="none" dirty="0" smtClean="0">
                <a:solidFill>
                  <a:schemeClr val="bg2"/>
                </a:solidFill>
              </a:rPr>
            </a:br>
            <a:r>
              <a:rPr lang="en-US" cap="none" dirty="0">
                <a:solidFill>
                  <a:schemeClr val="bg2"/>
                </a:solidFill>
              </a:rPr>
              <a:t/>
            </a:r>
            <a:br>
              <a:rPr lang="en-US" cap="none" dirty="0">
                <a:solidFill>
                  <a:schemeClr val="bg2"/>
                </a:solidFill>
              </a:rPr>
            </a:br>
            <a:r>
              <a:rPr lang="en-US" cap="none" dirty="0" smtClean="0">
                <a:solidFill>
                  <a:schemeClr val="bg2"/>
                </a:solidFill>
              </a:rPr>
              <a:t>Conclusions</a:t>
            </a:r>
            <a:br>
              <a:rPr lang="en-US" cap="none" dirty="0" smtClean="0">
                <a:solidFill>
                  <a:schemeClr val="bg2"/>
                </a:solidFill>
              </a:rPr>
            </a:br>
            <a:r>
              <a:rPr lang="en-US" cap="none" dirty="0">
                <a:solidFill>
                  <a:schemeClr val="bg2"/>
                </a:solidFill>
              </a:rPr>
              <a:t/>
            </a:r>
            <a:br>
              <a:rPr lang="en-US" cap="none" dirty="0">
                <a:solidFill>
                  <a:schemeClr val="bg2"/>
                </a:solidFill>
              </a:rPr>
            </a:br>
            <a:r>
              <a:rPr lang="en-US" cap="none" dirty="0" smtClean="0">
                <a:solidFill>
                  <a:schemeClr val="bg2"/>
                </a:solidFill>
              </a:rPr>
              <a:t>Addendum: Berkeley’s Faith</a:t>
            </a:r>
            <a:endParaRPr lang="en-US" cap="none" dirty="0">
              <a:solidFill>
                <a:schemeClr val="bg2"/>
              </a:solidFill>
            </a:endParaRPr>
          </a:p>
        </p:txBody>
      </p:sp>
      <p:sp>
        <p:nvSpPr>
          <p:cNvPr id="7" name="Text Placeholder 6"/>
          <p:cNvSpPr>
            <a:spLocks noGrp="1"/>
          </p:cNvSpPr>
          <p:nvPr>
            <p:ph type="body" idx="1"/>
          </p:nvPr>
        </p:nvSpPr>
        <p:spPr/>
        <p:txBody>
          <a:bodyPr/>
          <a:lstStyle/>
          <a:p>
            <a:endParaRPr lang="en-US" dirty="0"/>
          </a:p>
        </p:txBody>
      </p:sp>
      <p:sp>
        <p:nvSpPr>
          <p:cNvPr id="8"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18834620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Berkeley’s Impact</a:t>
            </a:r>
            <a:endParaRPr lang="en-US" dirty="0"/>
          </a:p>
        </p:txBody>
      </p:sp>
      <p:sp>
        <p:nvSpPr>
          <p:cNvPr id="7" name="Content Placeholder 6"/>
          <p:cNvSpPr>
            <a:spLocks noGrp="1"/>
          </p:cNvSpPr>
          <p:nvPr>
            <p:ph idx="1"/>
          </p:nvPr>
        </p:nvSpPr>
        <p:spPr/>
        <p:txBody>
          <a:bodyPr/>
          <a:lstStyle/>
          <a:p>
            <a:pPr>
              <a:spcBef>
                <a:spcPts val="1200"/>
              </a:spcBef>
              <a:spcAft>
                <a:spcPts val="1200"/>
              </a:spcAft>
            </a:pPr>
            <a:r>
              <a:rPr lang="en-US" dirty="0" smtClean="0"/>
              <a:t>Florian Cajori, </a:t>
            </a:r>
            <a:r>
              <a:rPr lang="en-US" i="1" dirty="0"/>
              <a:t>A History of the Conceptions of Limits and Fluxions in Great </a:t>
            </a:r>
            <a:r>
              <a:rPr lang="en-US" i="1" dirty="0" smtClean="0"/>
              <a:t>Britain</a:t>
            </a:r>
          </a:p>
          <a:p>
            <a:pPr>
              <a:spcBef>
                <a:spcPts val="1200"/>
              </a:spcBef>
              <a:spcAft>
                <a:spcPts val="1200"/>
              </a:spcAft>
            </a:pPr>
            <a:r>
              <a:rPr lang="en-US" dirty="0"/>
              <a:t>George Berkeley’s publication of </a:t>
            </a:r>
            <a:r>
              <a:rPr lang="en-US" i="1" dirty="0"/>
              <a:t>The Analyst</a:t>
            </a:r>
            <a:r>
              <a:rPr lang="en-US" dirty="0"/>
              <a:t> has been considered the most spectacular event in the history of 18</a:t>
            </a:r>
            <a:r>
              <a:rPr lang="en-US" baseline="30000" dirty="0"/>
              <a:t>th</a:t>
            </a:r>
            <a:r>
              <a:rPr lang="en-US" dirty="0"/>
              <a:t> century </a:t>
            </a:r>
            <a:r>
              <a:rPr lang="en-US" dirty="0" smtClean="0"/>
              <a:t>mathematics</a:t>
            </a:r>
          </a:p>
          <a:p>
            <a:pPr>
              <a:spcBef>
                <a:spcPts val="1200"/>
              </a:spcBef>
              <a:spcAft>
                <a:spcPts val="1200"/>
              </a:spcAft>
            </a:pPr>
            <a:r>
              <a:rPr lang="en-US" dirty="0"/>
              <a:t>At the very least it must be acknowledged as a turning point in the history of mathematical thought in Great Britain</a:t>
            </a:r>
          </a:p>
        </p:txBody>
      </p:sp>
      <p:sp>
        <p:nvSpPr>
          <p:cNvPr id="8"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141108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Berkeley’s Impact</a:t>
            </a:r>
            <a:endParaRPr lang="en-US" dirty="0"/>
          </a:p>
        </p:txBody>
      </p:sp>
      <p:sp>
        <p:nvSpPr>
          <p:cNvPr id="7" name="Content Placeholder 6"/>
          <p:cNvSpPr>
            <a:spLocks noGrp="1"/>
          </p:cNvSpPr>
          <p:nvPr>
            <p:ph idx="1"/>
          </p:nvPr>
        </p:nvSpPr>
        <p:spPr/>
        <p:txBody>
          <a:bodyPr>
            <a:normAutofit/>
          </a:bodyPr>
          <a:lstStyle/>
          <a:p>
            <a:r>
              <a:rPr lang="en-US" dirty="0" smtClean="0"/>
              <a:t>On the development of the Calculus</a:t>
            </a:r>
          </a:p>
          <a:p>
            <a:pPr lvl="1"/>
            <a:r>
              <a:rPr lang="en-US" dirty="0"/>
              <a:t>A</a:t>
            </a:r>
            <a:r>
              <a:rPr lang="en-US" dirty="0" smtClean="0"/>
              <a:t>fter </a:t>
            </a:r>
            <a:r>
              <a:rPr lang="en-US" dirty="0"/>
              <a:t>the publication of </a:t>
            </a:r>
            <a:r>
              <a:rPr lang="en-US" i="1" dirty="0"/>
              <a:t>The Analyst</a:t>
            </a:r>
            <a:r>
              <a:rPr lang="en-US" dirty="0"/>
              <a:t> in 1734 there appeared within the next seven years some 30 pamphlets and articles which attempted to remedy the </a:t>
            </a:r>
            <a:r>
              <a:rPr lang="en-US" dirty="0" smtClean="0"/>
              <a:t>situation</a:t>
            </a:r>
          </a:p>
          <a:p>
            <a:pPr lvl="1"/>
            <a:r>
              <a:rPr lang="en-US" dirty="0" smtClean="0"/>
              <a:t>Maclaurin</a:t>
            </a:r>
            <a:r>
              <a:rPr lang="en-US" dirty="0"/>
              <a:t> </a:t>
            </a:r>
            <a:r>
              <a:rPr lang="en-US" dirty="0" smtClean="0"/>
              <a:t>states in the preface of his </a:t>
            </a:r>
            <a:r>
              <a:rPr lang="en-US" i="1" dirty="0" smtClean="0"/>
              <a:t>Treatise of Fluxions </a:t>
            </a:r>
            <a:r>
              <a:rPr lang="en-US" dirty="0" smtClean="0"/>
              <a:t>in 1742 that he undertook the work to answer Berkeley’s attack – favored a limit approach to the problem, though not fully defined</a:t>
            </a:r>
          </a:p>
          <a:p>
            <a:pPr lvl="1"/>
            <a:r>
              <a:rPr lang="en-US" dirty="0" smtClean="0"/>
              <a:t>Cauchy followed MacLaurin with his </a:t>
            </a:r>
            <a:r>
              <a:rPr lang="en-US" i="1" dirty="0" smtClean="0"/>
              <a:t>Cours d’Analyse </a:t>
            </a:r>
            <a:r>
              <a:rPr lang="en-US" dirty="0" smtClean="0"/>
              <a:t>in 1821</a:t>
            </a:r>
            <a:r>
              <a:rPr lang="en-US" i="1" dirty="0" smtClean="0"/>
              <a:t>, </a:t>
            </a:r>
            <a:r>
              <a:rPr lang="en-US" dirty="0" smtClean="0"/>
              <a:t>providing </a:t>
            </a:r>
            <a:r>
              <a:rPr lang="en-US" dirty="0"/>
              <a:t>a workable definition of limits and a means to make them the basis of a rigorous theory of </a:t>
            </a:r>
            <a:r>
              <a:rPr lang="en-US" dirty="0" smtClean="0"/>
              <a:t>calculus, though he still referenced infinitesimals</a:t>
            </a:r>
          </a:p>
          <a:p>
            <a:pPr lvl="1"/>
            <a:r>
              <a:rPr lang="en-US" dirty="0" smtClean="0"/>
              <a:t>A few years later, Weierstrass </a:t>
            </a:r>
            <a:r>
              <a:rPr lang="en-US" dirty="0"/>
              <a:t>eliminated infinitesimals </a:t>
            </a:r>
            <a:r>
              <a:rPr lang="en-US" dirty="0" smtClean="0"/>
              <a:t>altogether by </a:t>
            </a:r>
            <a:r>
              <a:rPr lang="en-US" dirty="0"/>
              <a:t>means of his (ε, δ) </a:t>
            </a:r>
            <a:r>
              <a:rPr lang="en-US" dirty="0" smtClean="0"/>
              <a:t>approach</a:t>
            </a:r>
            <a:endParaRPr lang="en-US" dirty="0"/>
          </a:p>
        </p:txBody>
      </p:sp>
      <p:sp>
        <p:nvSpPr>
          <p:cNvPr id="8"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184807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Berkeley’s Impact</a:t>
            </a:r>
            <a:endParaRPr lang="en-US" dirty="0"/>
          </a:p>
        </p:txBody>
      </p:sp>
      <p:sp>
        <p:nvSpPr>
          <p:cNvPr id="7" name="Content Placeholder 6"/>
          <p:cNvSpPr>
            <a:spLocks noGrp="1"/>
          </p:cNvSpPr>
          <p:nvPr>
            <p:ph idx="1"/>
          </p:nvPr>
        </p:nvSpPr>
        <p:spPr/>
        <p:txBody>
          <a:bodyPr/>
          <a:lstStyle/>
          <a:p>
            <a:pPr>
              <a:spcBef>
                <a:spcPts val="1200"/>
              </a:spcBef>
              <a:spcAft>
                <a:spcPts val="1200"/>
              </a:spcAft>
            </a:pPr>
            <a:r>
              <a:rPr lang="en-US" dirty="0" smtClean="0"/>
              <a:t>On the development of Non-Standard Analysis</a:t>
            </a:r>
          </a:p>
          <a:p>
            <a:pPr lvl="1">
              <a:spcBef>
                <a:spcPts val="1200"/>
              </a:spcBef>
              <a:spcAft>
                <a:spcPts val="1200"/>
              </a:spcAft>
            </a:pPr>
            <a:r>
              <a:rPr lang="en-US" dirty="0" smtClean="0"/>
              <a:t>Abraham Robinson, 1966</a:t>
            </a:r>
          </a:p>
          <a:p>
            <a:pPr lvl="1">
              <a:spcBef>
                <a:spcPts val="1200"/>
              </a:spcBef>
              <a:spcAft>
                <a:spcPts val="1200"/>
              </a:spcAft>
            </a:pPr>
            <a:r>
              <a:rPr lang="en-US" dirty="0" smtClean="0"/>
              <a:t>Robinson </a:t>
            </a:r>
            <a:r>
              <a:rPr lang="en-US" dirty="0"/>
              <a:t>on Berkeley:</a:t>
            </a:r>
          </a:p>
          <a:p>
            <a:pPr lvl="2">
              <a:spcBef>
                <a:spcPts val="1200"/>
              </a:spcBef>
              <a:spcAft>
                <a:spcPts val="1200"/>
              </a:spcAft>
            </a:pPr>
            <a:r>
              <a:rPr lang="en-US" dirty="0"/>
              <a:t>“It is in fact not surprising that a philosopher in whose system perception plays the central role, should have been unwilling to accept </a:t>
            </a:r>
            <a:r>
              <a:rPr lang="en-US" dirty="0" err="1"/>
              <a:t>infinitary</a:t>
            </a:r>
            <a:r>
              <a:rPr lang="en-US" dirty="0"/>
              <a:t> entities</a:t>
            </a:r>
            <a:r>
              <a:rPr lang="en-US" dirty="0" smtClean="0"/>
              <a:t>.”</a:t>
            </a:r>
          </a:p>
          <a:p>
            <a:pPr lvl="1">
              <a:spcBef>
                <a:spcPts val="1200"/>
              </a:spcBef>
              <a:spcAft>
                <a:spcPts val="1200"/>
              </a:spcAft>
            </a:pPr>
            <a:r>
              <a:rPr lang="en-US" dirty="0" smtClean="0"/>
              <a:t>Infinitesimals appeal naturally to our intuition and can be rigorously defined – the “inconceivable” can be conceived</a:t>
            </a:r>
          </a:p>
        </p:txBody>
      </p:sp>
      <p:sp>
        <p:nvSpPr>
          <p:cNvPr id="8"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184807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fade">
                                      <p:cBhvr>
                                        <p:cTn id="15" dur="500"/>
                                        <p:tgtEl>
                                          <p:spTgt spid="7">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4" end="4"/>
                                            </p:txEl>
                                          </p:spTgt>
                                        </p:tgtEl>
                                        <p:attrNameLst>
                                          <p:attrName>style.visibility</p:attrName>
                                        </p:attrNameLst>
                                      </p:cBhvr>
                                      <p:to>
                                        <p:strVal val="visible"/>
                                      </p:to>
                                    </p:set>
                                    <p:animEffect transition="in" filter="fade">
                                      <p:cBhvr>
                                        <p:cTn id="20"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Berkeley’s Impact</a:t>
            </a:r>
            <a:endParaRPr lang="en-US" dirty="0"/>
          </a:p>
        </p:txBody>
      </p:sp>
      <mc:AlternateContent xmlns:mc="http://schemas.openxmlformats.org/markup-compatibility/2006" xmlns:a14="http://schemas.microsoft.com/office/drawing/2010/main">
        <mc:Choice Requires="a14">
          <p:sp>
            <p:nvSpPr>
              <p:cNvPr id="7" name="Content Placeholder 6"/>
              <p:cNvSpPr>
                <a:spLocks noGrp="1"/>
              </p:cNvSpPr>
              <p:nvPr>
                <p:ph sz="half" idx="1"/>
              </p:nvPr>
            </p:nvSpPr>
            <p:spPr>
              <a:xfrm>
                <a:off x="457200" y="1536192"/>
                <a:ext cx="6172200" cy="5017008"/>
              </a:xfrm>
            </p:spPr>
            <p:txBody>
              <a:bodyPr>
                <a:normAutofit fontScale="85000" lnSpcReduction="10000"/>
              </a:bodyPr>
              <a:lstStyle/>
              <a:p>
                <a:pPr marL="411480" lvl="1" indent="0" algn="ctr">
                  <a:lnSpc>
                    <a:spcPct val="150000"/>
                  </a:lnSpc>
                  <a:spcBef>
                    <a:spcPts val="600"/>
                  </a:spcBef>
                  <a:buNone/>
                </a:pPr>
                <a14:m>
                  <m:oMathPara xmlns:m="http://schemas.openxmlformats.org/officeDocument/2006/math">
                    <m:oMathParaPr>
                      <m:jc m:val="left"/>
                    </m:oMathParaPr>
                    <m:oMath xmlns:m="http://schemas.openxmlformats.org/officeDocument/2006/math">
                      <m:r>
                        <a:rPr lang="en-US" sz="2400" b="0" i="1" smtClean="0">
                          <a:latin typeface="Cambria Math"/>
                        </a:rPr>
                        <m:t>𝑦</m:t>
                      </m:r>
                      <m:r>
                        <a:rPr lang="en-US" sz="2400" b="0" i="1" smtClean="0">
                          <a:latin typeface="Cambria Math"/>
                        </a:rPr>
                        <m:t>=</m:t>
                      </m:r>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𝑛</m:t>
                          </m:r>
                        </m:sup>
                      </m:sSup>
                    </m:oMath>
                  </m:oMathPara>
                </a14:m>
                <a:endParaRPr lang="en-US" sz="2400" b="0" dirty="0" smtClean="0"/>
              </a:p>
              <a:p>
                <a:pPr marL="411480" lvl="1" indent="0">
                  <a:lnSpc>
                    <a:spcPct val="150000"/>
                  </a:lnSpc>
                  <a:spcBef>
                    <a:spcPts val="600"/>
                  </a:spcBef>
                  <a:buNone/>
                </a:pPr>
                <a14:m>
                  <m:oMathPara xmlns:m="http://schemas.openxmlformats.org/officeDocument/2006/math">
                    <m:oMathParaPr>
                      <m:jc m:val="left"/>
                    </m:oMathParaPr>
                    <m:oMath xmlns:m="http://schemas.openxmlformats.org/officeDocument/2006/math">
                      <m:r>
                        <a:rPr lang="en-US" sz="2400" b="0" i="1" smtClean="0">
                          <a:latin typeface="Cambria Math"/>
                        </a:rPr>
                        <m:t>𝑦</m:t>
                      </m:r>
                      <m:r>
                        <a:rPr lang="en-US" sz="2400" b="0" i="1" smtClean="0">
                          <a:latin typeface="Cambria Math"/>
                        </a:rPr>
                        <m:t>+</m:t>
                      </m:r>
                      <m:r>
                        <a:rPr lang="en-US" sz="2400" b="0" i="1" smtClean="0">
                          <a:latin typeface="Cambria Math"/>
                        </a:rPr>
                        <m:t>𝑑𝑦</m:t>
                      </m:r>
                      <m:r>
                        <a:rPr lang="en-US" sz="2400" b="0" i="1" smtClean="0">
                          <a:latin typeface="Cambria Math"/>
                        </a:rPr>
                        <m:t>=</m:t>
                      </m:r>
                      <m:sSup>
                        <m:sSupPr>
                          <m:ctrlPr>
                            <a:rPr lang="en-US" sz="2400" b="0" i="1" smtClean="0">
                              <a:latin typeface="Cambria Math"/>
                            </a:rPr>
                          </m:ctrlPr>
                        </m:sSupPr>
                        <m:e>
                          <m:d>
                            <m:dPr>
                              <m:ctrlPr>
                                <a:rPr lang="en-US" sz="2400" b="0" i="1" smtClean="0">
                                  <a:latin typeface="Cambria Math"/>
                                </a:rPr>
                              </m:ctrlPr>
                            </m:dPr>
                            <m:e>
                              <m:r>
                                <a:rPr lang="en-US" sz="2400" b="0" i="1" smtClean="0">
                                  <a:latin typeface="Cambria Math"/>
                                </a:rPr>
                                <m:t>𝑥</m:t>
                              </m:r>
                              <m:r>
                                <a:rPr lang="en-US" sz="2400" b="0" i="1" smtClean="0">
                                  <a:latin typeface="Cambria Math"/>
                                </a:rPr>
                                <m:t>+</m:t>
                              </m:r>
                              <m:r>
                                <a:rPr lang="en-US" sz="2400" b="0" i="1" smtClean="0">
                                  <a:latin typeface="Cambria Math"/>
                                </a:rPr>
                                <m:t>𝑑𝑥</m:t>
                              </m:r>
                            </m:e>
                          </m:d>
                        </m:e>
                        <m:sup>
                          <m:r>
                            <a:rPr lang="en-US" sz="2400" b="0" i="1" smtClean="0">
                              <a:latin typeface="Cambria Math"/>
                            </a:rPr>
                            <m:t>𝑛</m:t>
                          </m:r>
                        </m:sup>
                      </m:sSup>
                    </m:oMath>
                  </m:oMathPara>
                </a14:m>
                <a:endParaRPr lang="en-US" sz="2400" b="0" dirty="0" smtClean="0"/>
              </a:p>
              <a:p>
                <a:pPr marL="411480" lvl="1" indent="0">
                  <a:lnSpc>
                    <a:spcPct val="150000"/>
                  </a:lnSpc>
                  <a:spcBef>
                    <a:spcPts val="600"/>
                  </a:spcBef>
                  <a:buNone/>
                </a:pPr>
                <a14:m>
                  <m:oMathPara xmlns:m="http://schemas.openxmlformats.org/officeDocument/2006/math">
                    <m:oMathParaPr>
                      <m:jc m:val="left"/>
                    </m:oMathParaPr>
                    <m:oMath xmlns:m="http://schemas.openxmlformats.org/officeDocument/2006/math">
                      <m:r>
                        <a:rPr lang="en-US" sz="2400" b="0" i="1" smtClean="0">
                          <a:latin typeface="Cambria Math"/>
                        </a:rPr>
                        <m:t>𝑦</m:t>
                      </m:r>
                      <m:r>
                        <a:rPr lang="en-US" sz="2400" b="0" i="1" smtClean="0">
                          <a:latin typeface="Cambria Math"/>
                        </a:rPr>
                        <m:t>+</m:t>
                      </m:r>
                      <m:r>
                        <a:rPr lang="en-US" sz="2400" b="0" i="1" smtClean="0">
                          <a:latin typeface="Cambria Math"/>
                        </a:rPr>
                        <m:t>𝑑𝑦</m:t>
                      </m:r>
                      <m:r>
                        <a:rPr lang="en-US" sz="2400" b="0" i="1" smtClean="0">
                          <a:latin typeface="Cambria Math"/>
                        </a:rPr>
                        <m:t>=</m:t>
                      </m:r>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𝑛</m:t>
                          </m:r>
                        </m:sup>
                      </m:sSup>
                      <m:r>
                        <a:rPr lang="en-US" sz="2400" b="0" i="1" smtClean="0">
                          <a:latin typeface="Cambria Math"/>
                        </a:rPr>
                        <m:t>+</m:t>
                      </m:r>
                      <m:r>
                        <a:rPr lang="en-US" sz="2400" b="0" i="1" smtClean="0">
                          <a:latin typeface="Cambria Math"/>
                        </a:rPr>
                        <m:t>𝑛</m:t>
                      </m:r>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𝑛</m:t>
                          </m:r>
                          <m:r>
                            <a:rPr lang="en-US" sz="2400" b="0" i="1" smtClean="0">
                              <a:latin typeface="Cambria Math"/>
                            </a:rPr>
                            <m:t>−1</m:t>
                          </m:r>
                        </m:sup>
                      </m:sSup>
                      <m:r>
                        <a:rPr lang="en-US" sz="2400" b="0" i="1" smtClean="0">
                          <a:latin typeface="Cambria Math"/>
                        </a:rPr>
                        <m:t>𝑑𝑥</m:t>
                      </m:r>
                      <m:r>
                        <a:rPr lang="en-US" sz="2400" b="0" i="1" smtClean="0">
                          <a:latin typeface="Cambria Math"/>
                        </a:rPr>
                        <m:t>+</m:t>
                      </m:r>
                      <m:f>
                        <m:fPr>
                          <m:ctrlPr>
                            <a:rPr lang="en-US" sz="2400" b="0" i="1" smtClean="0">
                              <a:latin typeface="Cambria Math"/>
                            </a:rPr>
                          </m:ctrlPr>
                        </m:fPr>
                        <m:num>
                          <m:d>
                            <m:dPr>
                              <m:ctrlPr>
                                <a:rPr lang="en-US" sz="2400" b="0" i="1" smtClean="0">
                                  <a:latin typeface="Cambria Math"/>
                                </a:rPr>
                              </m:ctrlPr>
                            </m:dPr>
                            <m:e>
                              <m:sSup>
                                <m:sSupPr>
                                  <m:ctrlPr>
                                    <a:rPr lang="en-US" sz="2400" b="0" i="1" smtClean="0">
                                      <a:latin typeface="Cambria Math"/>
                                    </a:rPr>
                                  </m:ctrlPr>
                                </m:sSupPr>
                                <m:e>
                                  <m:r>
                                    <a:rPr lang="en-US" sz="2400" b="0" i="1" smtClean="0">
                                      <a:latin typeface="Cambria Math"/>
                                    </a:rPr>
                                    <m:t>𝑛</m:t>
                                  </m:r>
                                </m:e>
                                <m:sup>
                                  <m:r>
                                    <a:rPr lang="en-US" sz="2400" b="0" i="1" smtClean="0">
                                      <a:latin typeface="Cambria Math"/>
                                    </a:rPr>
                                    <m:t>2</m:t>
                                  </m:r>
                                </m:sup>
                              </m:sSup>
                              <m:r>
                                <a:rPr lang="en-US" sz="2400" b="0" i="1" smtClean="0">
                                  <a:latin typeface="Cambria Math"/>
                                </a:rPr>
                                <m:t>−</m:t>
                              </m:r>
                              <m:r>
                                <a:rPr lang="en-US" sz="2400" b="0" i="1" smtClean="0">
                                  <a:latin typeface="Cambria Math"/>
                                </a:rPr>
                                <m:t>𝑛</m:t>
                              </m:r>
                            </m:e>
                          </m:d>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𝑛</m:t>
                              </m:r>
                              <m:r>
                                <a:rPr lang="en-US" sz="2400" b="0" i="1" smtClean="0">
                                  <a:latin typeface="Cambria Math"/>
                                </a:rPr>
                                <m:t>−2</m:t>
                              </m:r>
                            </m:sup>
                          </m:sSup>
                          <m:sSup>
                            <m:sSupPr>
                              <m:ctrlPr>
                                <a:rPr lang="en-US" sz="2400" b="0" i="1" smtClean="0">
                                  <a:latin typeface="Cambria Math"/>
                                </a:rPr>
                              </m:ctrlPr>
                            </m:sSupPr>
                            <m:e>
                              <m:r>
                                <a:rPr lang="en-US" sz="2400" b="0" i="1" smtClean="0">
                                  <a:latin typeface="Cambria Math"/>
                                </a:rPr>
                                <m:t>𝑑</m:t>
                              </m:r>
                            </m:e>
                            <m:sup>
                              <m:r>
                                <a:rPr lang="en-US" sz="2400" b="0" i="1" smtClean="0">
                                  <a:latin typeface="Cambria Math"/>
                                </a:rPr>
                                <m:t>2</m:t>
                              </m:r>
                            </m:sup>
                          </m:sSup>
                          <m:r>
                            <a:rPr lang="en-US" sz="2400" b="0" i="1" smtClean="0">
                              <a:latin typeface="Cambria Math"/>
                            </a:rPr>
                            <m:t>𝑥</m:t>
                          </m:r>
                        </m:num>
                        <m:den>
                          <m:r>
                            <a:rPr lang="en-US" sz="2400" b="0" i="1" smtClean="0">
                              <a:latin typeface="Cambria Math"/>
                            </a:rPr>
                            <m:t>2</m:t>
                          </m:r>
                        </m:den>
                      </m:f>
                      <m:r>
                        <a:rPr lang="en-US" sz="2400" b="0" i="1" smtClean="0">
                          <a:latin typeface="Cambria Math"/>
                        </a:rPr>
                        <m:t>+…</m:t>
                      </m:r>
                    </m:oMath>
                  </m:oMathPara>
                </a14:m>
                <a:endParaRPr lang="en-US" sz="2400" dirty="0" smtClean="0"/>
              </a:p>
              <a:p>
                <a:pPr marL="411480" lvl="1" indent="0">
                  <a:lnSpc>
                    <a:spcPct val="150000"/>
                  </a:lnSpc>
                  <a:spcBef>
                    <a:spcPts val="600"/>
                  </a:spcBef>
                  <a:buNone/>
                </a:pPr>
                <a14:m>
                  <m:oMathPara xmlns:m="http://schemas.openxmlformats.org/officeDocument/2006/math">
                    <m:oMathParaPr>
                      <m:jc m:val="left"/>
                    </m:oMathParaPr>
                    <m:oMath xmlns:m="http://schemas.openxmlformats.org/officeDocument/2006/math">
                      <m:r>
                        <a:rPr lang="en-US" sz="2400" i="1" smtClean="0">
                          <a:latin typeface="Cambria Math"/>
                        </a:rPr>
                        <m:t>𝑑𝑦</m:t>
                      </m:r>
                      <m:r>
                        <a:rPr lang="en-US" sz="2400" i="1" smtClean="0">
                          <a:latin typeface="Cambria Math"/>
                        </a:rPr>
                        <m:t>=</m:t>
                      </m:r>
                      <m:r>
                        <a:rPr lang="en-US" sz="2400" i="1" smtClean="0">
                          <a:latin typeface="Cambria Math"/>
                        </a:rPr>
                        <m:t>𝑛</m:t>
                      </m:r>
                      <m:sSup>
                        <m:sSupPr>
                          <m:ctrlPr>
                            <a:rPr lang="en-US" sz="2400" i="1" smtClean="0">
                              <a:latin typeface="Cambria Math"/>
                            </a:rPr>
                          </m:ctrlPr>
                        </m:sSupPr>
                        <m:e>
                          <m:r>
                            <a:rPr lang="en-US" sz="2400" i="1" smtClean="0">
                              <a:latin typeface="Cambria Math"/>
                            </a:rPr>
                            <m:t>𝑥</m:t>
                          </m:r>
                        </m:e>
                        <m:sup>
                          <m:r>
                            <a:rPr lang="en-US" sz="2400" i="1">
                              <a:latin typeface="Cambria Math"/>
                            </a:rPr>
                            <m:t>𝑛</m:t>
                          </m:r>
                          <m:r>
                            <a:rPr lang="en-US" sz="2400" i="1">
                              <a:latin typeface="Cambria Math"/>
                            </a:rPr>
                            <m:t>−1</m:t>
                          </m:r>
                        </m:sup>
                      </m:sSup>
                      <m:r>
                        <a:rPr lang="en-US" sz="2400" i="1">
                          <a:latin typeface="Cambria Math"/>
                        </a:rPr>
                        <m:t>𝑑𝑥</m:t>
                      </m:r>
                      <m:r>
                        <a:rPr lang="en-US" sz="2400" i="1">
                          <a:latin typeface="Cambria Math"/>
                        </a:rPr>
                        <m:t>+</m:t>
                      </m:r>
                      <m:f>
                        <m:fPr>
                          <m:ctrlPr>
                            <a:rPr lang="en-US" sz="2400" i="1">
                              <a:latin typeface="Cambria Math"/>
                            </a:rPr>
                          </m:ctrlPr>
                        </m:fPr>
                        <m:num>
                          <m:d>
                            <m:dPr>
                              <m:ctrlPr>
                                <a:rPr lang="en-US" sz="2400" i="1">
                                  <a:latin typeface="Cambria Math"/>
                                </a:rPr>
                              </m:ctrlPr>
                            </m:dPr>
                            <m:e>
                              <m:sSup>
                                <m:sSupPr>
                                  <m:ctrlPr>
                                    <a:rPr lang="en-US" sz="2400" i="1">
                                      <a:latin typeface="Cambria Math"/>
                                    </a:rPr>
                                  </m:ctrlPr>
                                </m:sSupPr>
                                <m:e>
                                  <m:r>
                                    <a:rPr lang="en-US" sz="2400" i="1">
                                      <a:latin typeface="Cambria Math"/>
                                    </a:rPr>
                                    <m:t>𝑛</m:t>
                                  </m:r>
                                </m:e>
                                <m:sup>
                                  <m:r>
                                    <a:rPr lang="en-US" sz="2400" i="1">
                                      <a:latin typeface="Cambria Math"/>
                                    </a:rPr>
                                    <m:t>2</m:t>
                                  </m:r>
                                </m:sup>
                              </m:sSup>
                              <m:r>
                                <a:rPr lang="en-US" sz="2400" i="1">
                                  <a:latin typeface="Cambria Math"/>
                                </a:rPr>
                                <m:t>−</m:t>
                              </m:r>
                              <m:r>
                                <a:rPr lang="en-US" sz="2400" i="1">
                                  <a:latin typeface="Cambria Math"/>
                                </a:rPr>
                                <m:t>𝑛</m:t>
                              </m:r>
                            </m:e>
                          </m:d>
                          <m:sSup>
                            <m:sSupPr>
                              <m:ctrlPr>
                                <a:rPr lang="en-US" sz="2400" i="1">
                                  <a:latin typeface="Cambria Math"/>
                                </a:rPr>
                              </m:ctrlPr>
                            </m:sSupPr>
                            <m:e>
                              <m:r>
                                <a:rPr lang="en-US" sz="2400" i="1">
                                  <a:latin typeface="Cambria Math"/>
                                </a:rPr>
                                <m:t>𝑥</m:t>
                              </m:r>
                            </m:e>
                            <m:sup>
                              <m:r>
                                <a:rPr lang="en-US" sz="2400" i="1">
                                  <a:latin typeface="Cambria Math"/>
                                </a:rPr>
                                <m:t>𝑛</m:t>
                              </m:r>
                              <m:r>
                                <a:rPr lang="en-US" sz="2400" i="1">
                                  <a:latin typeface="Cambria Math"/>
                                </a:rPr>
                                <m:t>−2</m:t>
                              </m:r>
                            </m:sup>
                          </m:sSup>
                          <m:sSup>
                            <m:sSupPr>
                              <m:ctrlPr>
                                <a:rPr lang="en-US" sz="2400" i="1">
                                  <a:latin typeface="Cambria Math"/>
                                </a:rPr>
                              </m:ctrlPr>
                            </m:sSupPr>
                            <m:e>
                              <m:r>
                                <a:rPr lang="en-US" sz="2400" i="1">
                                  <a:latin typeface="Cambria Math"/>
                                </a:rPr>
                                <m:t>𝑑</m:t>
                              </m:r>
                            </m:e>
                            <m:sup>
                              <m:r>
                                <a:rPr lang="en-US" sz="2400" i="1">
                                  <a:latin typeface="Cambria Math"/>
                                </a:rPr>
                                <m:t>2</m:t>
                              </m:r>
                            </m:sup>
                          </m:sSup>
                          <m:r>
                            <a:rPr lang="en-US" sz="2400" i="1">
                              <a:latin typeface="Cambria Math"/>
                            </a:rPr>
                            <m:t>𝑥</m:t>
                          </m:r>
                        </m:num>
                        <m:den>
                          <m:r>
                            <a:rPr lang="en-US" sz="2400" i="1">
                              <a:latin typeface="Cambria Math"/>
                            </a:rPr>
                            <m:t>2</m:t>
                          </m:r>
                        </m:den>
                      </m:f>
                      <m:r>
                        <a:rPr lang="en-US" sz="2400" i="1">
                          <a:latin typeface="Cambria Math"/>
                        </a:rPr>
                        <m:t>+…</m:t>
                      </m:r>
                    </m:oMath>
                  </m:oMathPara>
                </a14:m>
                <a:endParaRPr lang="en-US" sz="2400" dirty="0"/>
              </a:p>
              <a:p>
                <a:pPr marL="411480" lvl="1" indent="0">
                  <a:lnSpc>
                    <a:spcPct val="150000"/>
                  </a:lnSpc>
                  <a:spcBef>
                    <a:spcPts val="600"/>
                  </a:spcBef>
                  <a:buNone/>
                </a:pPr>
                <a14:m>
                  <m:oMathPara xmlns:m="http://schemas.openxmlformats.org/officeDocument/2006/math">
                    <m:oMathParaPr>
                      <m:jc m:val="left"/>
                    </m:oMathParaPr>
                    <m:oMath xmlns:m="http://schemas.openxmlformats.org/officeDocument/2006/math">
                      <m:f>
                        <m:fPr>
                          <m:ctrlPr>
                            <a:rPr lang="en-US" sz="2400" b="0" i="1" smtClean="0">
                              <a:latin typeface="Cambria Math"/>
                            </a:rPr>
                          </m:ctrlPr>
                        </m:fPr>
                        <m:num>
                          <m:r>
                            <a:rPr lang="en-US" sz="2400" b="0" i="1" smtClean="0">
                              <a:latin typeface="Cambria Math"/>
                            </a:rPr>
                            <m:t>𝑑𝑦</m:t>
                          </m:r>
                        </m:num>
                        <m:den>
                          <m:r>
                            <a:rPr lang="en-US" sz="2400" b="0" i="1" smtClean="0">
                              <a:latin typeface="Cambria Math"/>
                            </a:rPr>
                            <m:t>𝑑𝑥</m:t>
                          </m:r>
                        </m:den>
                      </m:f>
                      <m:r>
                        <a:rPr lang="en-US" i="1">
                          <a:latin typeface="Cambria Math"/>
                          <a:ea typeface="Cambria Math"/>
                        </a:rPr>
                        <m:t>≈</m:t>
                      </m:r>
                      <m:r>
                        <a:rPr lang="en-US" b="0" i="1" smtClean="0">
                          <a:latin typeface="Cambria Math"/>
                          <a:ea typeface="Cambria Math"/>
                        </a:rPr>
                        <m:t>𝑠𝑡𝑑</m:t>
                      </m:r>
                      <m:d>
                        <m:dPr>
                          <m:begChr m:val="{"/>
                          <m:endChr m:val="}"/>
                          <m:ctrlPr>
                            <a:rPr lang="en-US" b="0" i="1" smtClean="0">
                              <a:latin typeface="Cambria Math"/>
                              <a:ea typeface="Cambria Math"/>
                            </a:rPr>
                          </m:ctrlPr>
                        </m:dPr>
                        <m:e>
                          <m:r>
                            <a:rPr lang="en-US" i="1">
                              <a:latin typeface="Cambria Math"/>
                            </a:rPr>
                            <m:t>𝑛</m:t>
                          </m:r>
                          <m:sSup>
                            <m:sSupPr>
                              <m:ctrlPr>
                                <a:rPr lang="en-US" i="1">
                                  <a:latin typeface="Cambria Math"/>
                                </a:rPr>
                              </m:ctrlPr>
                            </m:sSupPr>
                            <m:e>
                              <m:r>
                                <a:rPr lang="en-US" i="1">
                                  <a:latin typeface="Cambria Math"/>
                                </a:rPr>
                                <m:t>𝑥</m:t>
                              </m:r>
                            </m:e>
                            <m:sup>
                              <m:r>
                                <a:rPr lang="en-US" i="1">
                                  <a:latin typeface="Cambria Math"/>
                                </a:rPr>
                                <m:t>𝑛</m:t>
                              </m:r>
                              <m:r>
                                <a:rPr lang="en-US" i="1">
                                  <a:latin typeface="Cambria Math"/>
                                </a:rPr>
                                <m:t>−1</m:t>
                              </m:r>
                            </m:sup>
                          </m:sSup>
                          <m:r>
                            <a:rPr lang="en-US" i="1">
                              <a:latin typeface="Cambria Math"/>
                            </a:rPr>
                            <m:t>+</m:t>
                          </m:r>
                          <m:f>
                            <m:fPr>
                              <m:ctrlPr>
                                <a:rPr lang="en-US" i="1">
                                  <a:latin typeface="Cambria Math"/>
                                </a:rPr>
                              </m:ctrlPr>
                            </m:fPr>
                            <m:num>
                              <m:d>
                                <m:dPr>
                                  <m:ctrlPr>
                                    <a:rPr lang="en-US" i="1">
                                      <a:latin typeface="Cambria Math"/>
                                    </a:rPr>
                                  </m:ctrlPr>
                                </m:dPr>
                                <m:e>
                                  <m:sSup>
                                    <m:sSupPr>
                                      <m:ctrlPr>
                                        <a:rPr lang="en-US" i="1">
                                          <a:latin typeface="Cambria Math"/>
                                        </a:rPr>
                                      </m:ctrlPr>
                                    </m:sSupPr>
                                    <m:e>
                                      <m:r>
                                        <a:rPr lang="en-US" i="1">
                                          <a:latin typeface="Cambria Math"/>
                                        </a:rPr>
                                        <m:t>𝑛</m:t>
                                      </m:r>
                                    </m:e>
                                    <m:sup>
                                      <m:r>
                                        <a:rPr lang="en-US" i="1">
                                          <a:latin typeface="Cambria Math"/>
                                        </a:rPr>
                                        <m:t>2</m:t>
                                      </m:r>
                                    </m:sup>
                                  </m:sSup>
                                  <m:r>
                                    <a:rPr lang="en-US" i="1">
                                      <a:latin typeface="Cambria Math"/>
                                    </a:rPr>
                                    <m:t>−</m:t>
                                  </m:r>
                                  <m:r>
                                    <a:rPr lang="en-US" i="1">
                                      <a:latin typeface="Cambria Math"/>
                                    </a:rPr>
                                    <m:t>𝑛</m:t>
                                  </m:r>
                                </m:e>
                              </m:d>
                              <m:sSup>
                                <m:sSupPr>
                                  <m:ctrlPr>
                                    <a:rPr lang="en-US" i="1">
                                      <a:latin typeface="Cambria Math"/>
                                    </a:rPr>
                                  </m:ctrlPr>
                                </m:sSupPr>
                                <m:e>
                                  <m:r>
                                    <a:rPr lang="en-US" i="1">
                                      <a:latin typeface="Cambria Math"/>
                                    </a:rPr>
                                    <m:t>𝑥</m:t>
                                  </m:r>
                                </m:e>
                                <m:sup>
                                  <m:r>
                                    <a:rPr lang="en-US" i="1">
                                      <a:latin typeface="Cambria Math"/>
                                    </a:rPr>
                                    <m:t>𝑛</m:t>
                                  </m:r>
                                  <m:r>
                                    <a:rPr lang="en-US" i="1">
                                      <a:latin typeface="Cambria Math"/>
                                    </a:rPr>
                                    <m:t>−2</m:t>
                                  </m:r>
                                </m:sup>
                              </m:sSup>
                              <m:r>
                                <a:rPr lang="en-US" i="1">
                                  <a:latin typeface="Cambria Math"/>
                                </a:rPr>
                                <m:t>𝑑𝑥</m:t>
                              </m:r>
                            </m:num>
                            <m:den>
                              <m:r>
                                <a:rPr lang="en-US" i="1">
                                  <a:latin typeface="Cambria Math"/>
                                </a:rPr>
                                <m:t>2</m:t>
                              </m:r>
                            </m:den>
                          </m:f>
                          <m:r>
                            <a:rPr lang="en-US" i="1">
                              <a:latin typeface="Cambria Math"/>
                            </a:rPr>
                            <m:t>+…</m:t>
                          </m:r>
                        </m:e>
                      </m:d>
                    </m:oMath>
                  </m:oMathPara>
                </a14:m>
                <a:endParaRPr lang="en-US" sz="2400" dirty="0"/>
              </a:p>
              <a:p>
                <a:pPr marL="411480" lvl="1" indent="0">
                  <a:lnSpc>
                    <a:spcPct val="150000"/>
                  </a:lnSpc>
                  <a:spcBef>
                    <a:spcPts val="600"/>
                  </a:spcBef>
                  <a:buNone/>
                </a:pPr>
                <a14:m>
                  <m:oMathPara xmlns:m="http://schemas.openxmlformats.org/officeDocument/2006/math">
                    <m:oMathParaPr>
                      <m:jc m:val="left"/>
                    </m:oMathParaPr>
                    <m:oMath xmlns:m="http://schemas.openxmlformats.org/officeDocument/2006/math">
                      <m:f>
                        <m:fPr>
                          <m:ctrlPr>
                            <a:rPr lang="en-US" sz="2400" b="0" i="1" smtClean="0">
                              <a:latin typeface="Cambria Math"/>
                            </a:rPr>
                          </m:ctrlPr>
                        </m:fPr>
                        <m:num>
                          <m:r>
                            <a:rPr lang="en-US" sz="2400" b="0" i="1" smtClean="0">
                              <a:latin typeface="Cambria Math"/>
                            </a:rPr>
                            <m:t>𝑑𝑦</m:t>
                          </m:r>
                        </m:num>
                        <m:den>
                          <m:r>
                            <a:rPr lang="en-US" sz="2400" b="0" i="1" smtClean="0">
                              <a:latin typeface="Cambria Math"/>
                            </a:rPr>
                            <m:t>𝑑𝑥</m:t>
                          </m:r>
                        </m:den>
                      </m:f>
                      <m:r>
                        <a:rPr lang="en-US" i="1">
                          <a:latin typeface="Cambria Math"/>
                          <a:ea typeface="Cambria Math"/>
                        </a:rPr>
                        <m:t>≈</m:t>
                      </m:r>
                      <m:r>
                        <a:rPr lang="en-US" sz="2400" b="0" i="1" smtClean="0">
                          <a:latin typeface="Cambria Math"/>
                        </a:rPr>
                        <m:t>𝑛</m:t>
                      </m:r>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𝑛</m:t>
                          </m:r>
                          <m:r>
                            <a:rPr lang="en-US" sz="2400" b="0" i="1" smtClean="0">
                              <a:latin typeface="Cambria Math"/>
                            </a:rPr>
                            <m:t>−1</m:t>
                          </m:r>
                        </m:sup>
                      </m:sSup>
                    </m:oMath>
                  </m:oMathPara>
                </a14:m>
                <a:endParaRPr lang="en-US" sz="2400" dirty="0" smtClean="0"/>
              </a:p>
            </p:txBody>
          </p:sp>
        </mc:Choice>
        <mc:Fallback xmlns="">
          <p:sp>
            <p:nvSpPr>
              <p:cNvPr id="7" name="Content Placeholder 6"/>
              <p:cNvSpPr>
                <a:spLocks noGrp="1" noRot="1" noChangeAspect="1" noMove="1" noResize="1" noEditPoints="1" noAdjustHandles="1" noChangeArrowheads="1" noChangeShapeType="1" noTextEdit="1"/>
              </p:cNvSpPr>
              <p:nvPr>
                <p:ph sz="half" idx="1"/>
              </p:nvPr>
            </p:nvSpPr>
            <p:spPr>
              <a:xfrm>
                <a:off x="457200" y="1536192"/>
                <a:ext cx="6172200" cy="5017008"/>
              </a:xfrm>
              <a:blipFill rotWithShape="1">
                <a:blip r:embed="rId3"/>
                <a:stretch>
                  <a:fillRect/>
                </a:stretch>
              </a:blipFill>
            </p:spPr>
            <p:txBody>
              <a:bodyPr/>
              <a:lstStyle/>
              <a:p>
                <a:r>
                  <a:rPr lang="en-US">
                    <a:noFill/>
                  </a:rPr>
                  <a:t> </a:t>
                </a:r>
              </a:p>
            </p:txBody>
          </p:sp>
        </mc:Fallback>
      </mc:AlternateContent>
      <p:sp>
        <p:nvSpPr>
          <p:cNvPr id="2" name="Content Placeholder 1"/>
          <p:cNvSpPr>
            <a:spLocks noGrp="1"/>
          </p:cNvSpPr>
          <p:nvPr>
            <p:ph sz="half" idx="2"/>
          </p:nvPr>
        </p:nvSpPr>
        <p:spPr>
          <a:xfrm>
            <a:off x="7010400" y="1295400"/>
            <a:ext cx="1066800" cy="5257800"/>
          </a:xfrm>
        </p:spPr>
        <p:txBody>
          <a:bodyPr>
            <a:normAutofit fontScale="85000" lnSpcReduction="10000"/>
          </a:bodyPr>
          <a:lstStyle/>
          <a:p>
            <a:pPr marL="114300" indent="0">
              <a:lnSpc>
                <a:spcPct val="160000"/>
              </a:lnSpc>
              <a:buNone/>
            </a:pPr>
            <a:r>
              <a:rPr lang="en-US" dirty="0" smtClean="0"/>
              <a:t>(1)</a:t>
            </a:r>
          </a:p>
          <a:p>
            <a:pPr marL="114300" indent="0">
              <a:lnSpc>
                <a:spcPct val="160000"/>
              </a:lnSpc>
              <a:buNone/>
            </a:pPr>
            <a:r>
              <a:rPr lang="en-US" dirty="0" smtClean="0"/>
              <a:t>(2)</a:t>
            </a:r>
          </a:p>
          <a:p>
            <a:pPr marL="114300" indent="0">
              <a:lnSpc>
                <a:spcPct val="160000"/>
              </a:lnSpc>
              <a:buNone/>
            </a:pPr>
            <a:r>
              <a:rPr lang="en-US" dirty="0" smtClean="0"/>
              <a:t>(3)</a:t>
            </a:r>
          </a:p>
          <a:p>
            <a:pPr marL="114300" indent="0">
              <a:lnSpc>
                <a:spcPct val="160000"/>
              </a:lnSpc>
              <a:buNone/>
            </a:pPr>
            <a:endParaRPr lang="en-US" dirty="0" smtClean="0"/>
          </a:p>
          <a:p>
            <a:pPr marL="114300" indent="0">
              <a:lnSpc>
                <a:spcPct val="110000"/>
              </a:lnSpc>
              <a:buNone/>
            </a:pPr>
            <a:r>
              <a:rPr lang="en-US" dirty="0" smtClean="0"/>
              <a:t>(4)</a:t>
            </a:r>
          </a:p>
          <a:p>
            <a:pPr marL="114300" indent="0">
              <a:lnSpc>
                <a:spcPct val="110000"/>
              </a:lnSpc>
              <a:buNone/>
            </a:pPr>
            <a:endParaRPr lang="en-US" dirty="0" smtClean="0"/>
          </a:p>
          <a:p>
            <a:pPr marL="114300" indent="0">
              <a:lnSpc>
                <a:spcPct val="110000"/>
              </a:lnSpc>
              <a:buNone/>
            </a:pPr>
            <a:r>
              <a:rPr lang="en-US" dirty="0" smtClean="0"/>
              <a:t>(5*)</a:t>
            </a:r>
          </a:p>
          <a:p>
            <a:pPr marL="114300" indent="0">
              <a:lnSpc>
                <a:spcPct val="160000"/>
              </a:lnSpc>
              <a:buNone/>
            </a:pPr>
            <a:endParaRPr lang="en-US" dirty="0" smtClean="0"/>
          </a:p>
          <a:p>
            <a:pPr marL="114300" indent="0">
              <a:lnSpc>
                <a:spcPct val="110000"/>
              </a:lnSpc>
              <a:buNone/>
            </a:pPr>
            <a:r>
              <a:rPr lang="en-US" dirty="0" smtClean="0"/>
              <a:t>(6*)</a:t>
            </a:r>
            <a:endParaRPr lang="en-US" dirty="0"/>
          </a:p>
        </p:txBody>
      </p:sp>
      <p:sp>
        <p:nvSpPr>
          <p:cNvPr id="8" name="Footer Placeholder 4"/>
          <p:cNvSpPr>
            <a:spLocks noGrp="1"/>
          </p:cNvSpPr>
          <p:nvPr>
            <p:ph type="ftr" sz="quarter" idx="11"/>
          </p:nvPr>
        </p:nvSpPr>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17077286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990600"/>
            <a:ext cx="7659687" cy="1168400"/>
          </a:xfrm>
        </p:spPr>
        <p:txBody>
          <a:bodyPr/>
          <a:lstStyle/>
          <a:p>
            <a:r>
              <a:rPr lang="en-US" cap="none" dirty="0" smtClean="0">
                <a:solidFill>
                  <a:schemeClr val="bg2"/>
                </a:solidFill>
              </a:rPr>
              <a:t>Berkeley’s Objection</a:t>
            </a:r>
            <a:r>
              <a:rPr lang="en-US" cap="none" dirty="0" smtClean="0"/>
              <a:t/>
            </a:r>
            <a:br>
              <a:rPr lang="en-US" cap="none" dirty="0" smtClean="0"/>
            </a:br>
            <a:r>
              <a:rPr lang="en-US" cap="none" dirty="0"/>
              <a:t/>
            </a:r>
            <a:br>
              <a:rPr lang="en-US" cap="none" dirty="0"/>
            </a:br>
            <a:r>
              <a:rPr lang="en-US" cap="none" dirty="0" smtClean="0">
                <a:solidFill>
                  <a:schemeClr val="bg2"/>
                </a:solidFill>
              </a:rPr>
              <a:t>Berkeley’s Motivation</a:t>
            </a:r>
            <a:r>
              <a:rPr lang="en-US" cap="none" dirty="0" smtClean="0"/>
              <a:t/>
            </a:r>
            <a:br>
              <a:rPr lang="en-US" cap="none" dirty="0" smtClean="0"/>
            </a:br>
            <a:r>
              <a:rPr lang="en-US" cap="none" dirty="0"/>
              <a:t/>
            </a:r>
            <a:br>
              <a:rPr lang="en-US" cap="none" dirty="0"/>
            </a:br>
            <a:r>
              <a:rPr lang="en-US" cap="none" dirty="0" smtClean="0">
                <a:solidFill>
                  <a:schemeClr val="bg2"/>
                </a:solidFill>
              </a:rPr>
              <a:t>Berkeley’s Impact</a:t>
            </a:r>
            <a:br>
              <a:rPr lang="en-US" cap="none" dirty="0" smtClean="0">
                <a:solidFill>
                  <a:schemeClr val="bg2"/>
                </a:solidFill>
              </a:rPr>
            </a:br>
            <a:r>
              <a:rPr lang="en-US" cap="none" dirty="0">
                <a:solidFill>
                  <a:schemeClr val="bg2"/>
                </a:solidFill>
              </a:rPr>
              <a:t/>
            </a:r>
            <a:br>
              <a:rPr lang="en-US" cap="none" dirty="0">
                <a:solidFill>
                  <a:schemeClr val="bg2"/>
                </a:solidFill>
              </a:rPr>
            </a:br>
            <a:r>
              <a:rPr lang="en-US" cap="none" dirty="0" smtClean="0"/>
              <a:t>Conclusions</a:t>
            </a:r>
            <a:r>
              <a:rPr lang="en-US" cap="none" dirty="0" smtClean="0">
                <a:solidFill>
                  <a:schemeClr val="bg2"/>
                </a:solidFill>
              </a:rPr>
              <a:t/>
            </a:r>
            <a:br>
              <a:rPr lang="en-US" cap="none" dirty="0" smtClean="0">
                <a:solidFill>
                  <a:schemeClr val="bg2"/>
                </a:solidFill>
              </a:rPr>
            </a:br>
            <a:r>
              <a:rPr lang="en-US" cap="none" dirty="0">
                <a:solidFill>
                  <a:schemeClr val="bg2"/>
                </a:solidFill>
              </a:rPr>
              <a:t/>
            </a:r>
            <a:br>
              <a:rPr lang="en-US" cap="none" dirty="0">
                <a:solidFill>
                  <a:schemeClr val="bg2"/>
                </a:solidFill>
              </a:rPr>
            </a:br>
            <a:r>
              <a:rPr lang="en-US" cap="none" dirty="0" smtClean="0">
                <a:solidFill>
                  <a:schemeClr val="bg2"/>
                </a:solidFill>
              </a:rPr>
              <a:t>Addendum: Berkeley’s Faith</a:t>
            </a:r>
            <a:endParaRPr lang="en-US" cap="none" dirty="0">
              <a:solidFill>
                <a:schemeClr val="bg2"/>
              </a:solidFill>
            </a:endParaRPr>
          </a:p>
        </p:txBody>
      </p:sp>
      <p:sp>
        <p:nvSpPr>
          <p:cNvPr id="8"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18834620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Conclusions</a:t>
            </a:r>
            <a:endParaRPr lang="en-US" dirty="0"/>
          </a:p>
        </p:txBody>
      </p:sp>
      <p:sp>
        <p:nvSpPr>
          <p:cNvPr id="6" name="Content Placeholder 5"/>
          <p:cNvSpPr>
            <a:spLocks noGrp="1"/>
          </p:cNvSpPr>
          <p:nvPr>
            <p:ph idx="1"/>
          </p:nvPr>
        </p:nvSpPr>
        <p:spPr/>
        <p:txBody>
          <a:bodyPr/>
          <a:lstStyle/>
          <a:p>
            <a:r>
              <a:rPr lang="en-US" dirty="0" smtClean="0"/>
              <a:t>George </a:t>
            </a:r>
            <a:r>
              <a:rPr lang="en-US" dirty="0"/>
              <a:t>Berkeley’s philosophy of mathematics was deeply intertwined with his practice of </a:t>
            </a:r>
            <a:r>
              <a:rPr lang="en-US" dirty="0" smtClean="0"/>
              <a:t>mathematics</a:t>
            </a:r>
          </a:p>
          <a:p>
            <a:r>
              <a:rPr lang="en-US" dirty="0" smtClean="0"/>
              <a:t>These </a:t>
            </a:r>
            <a:r>
              <a:rPr lang="en-US" dirty="0"/>
              <a:t>philosophical convictions are what drove him to attack the methods of Newton in </a:t>
            </a:r>
            <a:r>
              <a:rPr lang="en-US" i="1" dirty="0"/>
              <a:t>The Analyst</a:t>
            </a:r>
            <a:r>
              <a:rPr lang="en-US" dirty="0"/>
              <a:t>, despite the concession that the calculus had </a:t>
            </a:r>
            <a:r>
              <a:rPr lang="en-US" dirty="0" smtClean="0"/>
              <a:t>utility</a:t>
            </a:r>
          </a:p>
          <a:p>
            <a:r>
              <a:rPr lang="en-US" dirty="0" smtClean="0"/>
              <a:t>By </a:t>
            </a:r>
            <a:r>
              <a:rPr lang="en-US" dirty="0"/>
              <a:t>not </a:t>
            </a:r>
            <a:r>
              <a:rPr lang="en-US" dirty="0" smtClean="0"/>
              <a:t>accepting </a:t>
            </a:r>
            <a:r>
              <a:rPr lang="en-US" dirty="0"/>
              <a:t>the calculus </a:t>
            </a:r>
            <a:r>
              <a:rPr lang="en-US" dirty="0" smtClean="0"/>
              <a:t>on its </a:t>
            </a:r>
            <a:r>
              <a:rPr lang="en-US" dirty="0"/>
              <a:t>practical </a:t>
            </a:r>
            <a:r>
              <a:rPr lang="en-US" dirty="0" smtClean="0"/>
              <a:t>applications alone, </a:t>
            </a:r>
            <a:r>
              <a:rPr lang="en-US" dirty="0"/>
              <a:t>Berkeley set the stage for the refinement of the calculus and </a:t>
            </a:r>
            <a:r>
              <a:rPr lang="en-US" dirty="0" smtClean="0"/>
              <a:t>the development of </a:t>
            </a:r>
            <a:r>
              <a:rPr lang="en-US" u="sng" dirty="0" smtClean="0"/>
              <a:t>more</a:t>
            </a:r>
            <a:r>
              <a:rPr lang="en-US" i="1" dirty="0" smtClean="0"/>
              <a:t> </a:t>
            </a:r>
            <a:r>
              <a:rPr lang="en-US" dirty="0" smtClean="0"/>
              <a:t>practical applications in non-standard analysis</a:t>
            </a:r>
          </a:p>
          <a:p>
            <a:r>
              <a:rPr lang="en-US" dirty="0" smtClean="0"/>
              <a:t>The case of George Berkeley provides historical evidence of a philosophical approach to mathematics leading to greater mathematical applications</a:t>
            </a:r>
          </a:p>
        </p:txBody>
      </p:sp>
      <p:sp>
        <p:nvSpPr>
          <p:cNvPr id="7"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165423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990600"/>
            <a:ext cx="7659687" cy="1168400"/>
          </a:xfrm>
        </p:spPr>
        <p:txBody>
          <a:bodyPr/>
          <a:lstStyle/>
          <a:p>
            <a:r>
              <a:rPr lang="en-US" cap="none" dirty="0" smtClean="0">
                <a:solidFill>
                  <a:schemeClr val="bg2"/>
                </a:solidFill>
              </a:rPr>
              <a:t>Berkeley’s Objection</a:t>
            </a:r>
            <a:r>
              <a:rPr lang="en-US" cap="none" dirty="0" smtClean="0"/>
              <a:t/>
            </a:r>
            <a:br>
              <a:rPr lang="en-US" cap="none" dirty="0" smtClean="0"/>
            </a:br>
            <a:r>
              <a:rPr lang="en-US" cap="none" dirty="0"/>
              <a:t/>
            </a:r>
            <a:br>
              <a:rPr lang="en-US" cap="none" dirty="0"/>
            </a:br>
            <a:r>
              <a:rPr lang="en-US" cap="none" dirty="0" smtClean="0">
                <a:solidFill>
                  <a:schemeClr val="bg2"/>
                </a:solidFill>
              </a:rPr>
              <a:t>Berkeley’s Motivation</a:t>
            </a:r>
            <a:r>
              <a:rPr lang="en-US" cap="none" dirty="0" smtClean="0"/>
              <a:t/>
            </a:r>
            <a:br>
              <a:rPr lang="en-US" cap="none" dirty="0" smtClean="0"/>
            </a:br>
            <a:r>
              <a:rPr lang="en-US" cap="none" dirty="0"/>
              <a:t/>
            </a:r>
            <a:br>
              <a:rPr lang="en-US" cap="none" dirty="0"/>
            </a:br>
            <a:r>
              <a:rPr lang="en-US" cap="none" dirty="0" smtClean="0">
                <a:solidFill>
                  <a:schemeClr val="bg2"/>
                </a:solidFill>
              </a:rPr>
              <a:t>Berkeley’s Impact</a:t>
            </a:r>
            <a:br>
              <a:rPr lang="en-US" cap="none" dirty="0" smtClean="0">
                <a:solidFill>
                  <a:schemeClr val="bg2"/>
                </a:solidFill>
              </a:rPr>
            </a:br>
            <a:r>
              <a:rPr lang="en-US" cap="none" dirty="0">
                <a:solidFill>
                  <a:schemeClr val="bg2"/>
                </a:solidFill>
              </a:rPr>
              <a:t/>
            </a:r>
            <a:br>
              <a:rPr lang="en-US" cap="none" dirty="0">
                <a:solidFill>
                  <a:schemeClr val="bg2"/>
                </a:solidFill>
              </a:rPr>
            </a:br>
            <a:r>
              <a:rPr lang="en-US" cap="none" dirty="0" smtClean="0">
                <a:solidFill>
                  <a:schemeClr val="bg2"/>
                </a:solidFill>
              </a:rPr>
              <a:t>Conclusions</a:t>
            </a:r>
            <a:br>
              <a:rPr lang="en-US" cap="none" dirty="0" smtClean="0">
                <a:solidFill>
                  <a:schemeClr val="bg2"/>
                </a:solidFill>
              </a:rPr>
            </a:br>
            <a:r>
              <a:rPr lang="en-US" cap="none" dirty="0">
                <a:solidFill>
                  <a:schemeClr val="bg2"/>
                </a:solidFill>
              </a:rPr>
              <a:t/>
            </a:r>
            <a:br>
              <a:rPr lang="en-US" cap="none" dirty="0">
                <a:solidFill>
                  <a:schemeClr val="bg2"/>
                </a:solidFill>
              </a:rPr>
            </a:br>
            <a:r>
              <a:rPr lang="en-US" cap="none" dirty="0" smtClean="0"/>
              <a:t>Addendum: Berkeley’s Faith</a:t>
            </a:r>
            <a:endParaRPr lang="en-US" cap="none" dirty="0"/>
          </a:p>
        </p:txBody>
      </p:sp>
      <p:sp>
        <p:nvSpPr>
          <p:cNvPr id="7" name="Text Placeholder 6"/>
          <p:cNvSpPr>
            <a:spLocks noGrp="1"/>
          </p:cNvSpPr>
          <p:nvPr>
            <p:ph type="body" idx="1"/>
          </p:nvPr>
        </p:nvSpPr>
        <p:spPr/>
        <p:txBody>
          <a:bodyPr/>
          <a:lstStyle/>
          <a:p>
            <a:endParaRPr lang="en-US" dirty="0"/>
          </a:p>
        </p:txBody>
      </p:sp>
      <p:sp>
        <p:nvSpPr>
          <p:cNvPr id="8"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18834620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Berkeley’s Faith</a:t>
            </a:r>
            <a:endParaRPr lang="en-US" dirty="0"/>
          </a:p>
        </p:txBody>
      </p:sp>
      <p:sp>
        <p:nvSpPr>
          <p:cNvPr id="6" name="Content Placeholder 5"/>
          <p:cNvSpPr>
            <a:spLocks noGrp="1"/>
          </p:cNvSpPr>
          <p:nvPr>
            <p:ph idx="1"/>
          </p:nvPr>
        </p:nvSpPr>
        <p:spPr/>
        <p:txBody>
          <a:bodyPr>
            <a:normAutofit lnSpcReduction="10000"/>
          </a:bodyPr>
          <a:lstStyle/>
          <a:p>
            <a:r>
              <a:rPr lang="en-US" dirty="0"/>
              <a:t>A</a:t>
            </a:r>
            <a:r>
              <a:rPr lang="en-US" dirty="0" smtClean="0"/>
              <a:t> </a:t>
            </a:r>
            <a:r>
              <a:rPr lang="en-US" dirty="0"/>
              <a:t>worldview which integrates philosophy and mathematics is needed to best pursue mathematical </a:t>
            </a:r>
            <a:r>
              <a:rPr lang="en-US" dirty="0" smtClean="0"/>
              <a:t>applications</a:t>
            </a:r>
          </a:p>
          <a:p>
            <a:r>
              <a:rPr lang="en-US" dirty="0"/>
              <a:t>T</a:t>
            </a:r>
            <a:r>
              <a:rPr lang="en-US" dirty="0" smtClean="0"/>
              <a:t>he </a:t>
            </a:r>
            <a:r>
              <a:rPr lang="en-US" dirty="0"/>
              <a:t>immediate follow up question </a:t>
            </a:r>
            <a:r>
              <a:rPr lang="en-US" dirty="0" smtClean="0"/>
              <a:t>is: </a:t>
            </a:r>
            <a:r>
              <a:rPr lang="en-US" dirty="0"/>
              <a:t>“how does one go about integrating philosophy and mathematics </a:t>
            </a:r>
            <a:r>
              <a:rPr lang="en-US" dirty="0" smtClean="0"/>
              <a:t>correctly?”</a:t>
            </a:r>
          </a:p>
          <a:p>
            <a:r>
              <a:rPr lang="en-US" dirty="0" smtClean="0"/>
              <a:t>“All </a:t>
            </a:r>
            <a:r>
              <a:rPr lang="en-US" dirty="0"/>
              <a:t>Berkeley’s </a:t>
            </a:r>
            <a:r>
              <a:rPr lang="en-US" dirty="0" smtClean="0"/>
              <a:t>endeavors were </a:t>
            </a:r>
            <a:r>
              <a:rPr lang="en-US" dirty="0"/>
              <a:t>directed to the defense of what he saw as the most important truth – that we are in a constant and immediate relationship of dependence on God. Berkeley’s </a:t>
            </a:r>
            <a:r>
              <a:rPr lang="en-US" dirty="0" smtClean="0"/>
              <a:t>philosophy…was </a:t>
            </a:r>
            <a:r>
              <a:rPr lang="en-US" dirty="0"/>
              <a:t>a provisional instrument in the service of his overriding apologetic aim.” </a:t>
            </a:r>
            <a:endParaRPr lang="en-US" dirty="0" smtClean="0"/>
          </a:p>
          <a:p>
            <a:pPr marL="708660" lvl="2">
              <a:buClr>
                <a:schemeClr val="accent1"/>
              </a:buClr>
            </a:pPr>
            <a:r>
              <a:rPr lang="en-US" dirty="0"/>
              <a:t>Gerald </a:t>
            </a:r>
            <a:r>
              <a:rPr lang="en-US" dirty="0" err="1"/>
              <a:t>Hanratty</a:t>
            </a:r>
            <a:r>
              <a:rPr lang="en-US" dirty="0"/>
              <a:t>, </a:t>
            </a:r>
            <a:r>
              <a:rPr lang="en-US" i="1" dirty="0"/>
              <a:t>Philosophers of the Enlightenment: Locke, Hume and Berkeley Revisited</a:t>
            </a:r>
            <a:r>
              <a:rPr lang="en-US" dirty="0" smtClean="0"/>
              <a:t>.</a:t>
            </a:r>
          </a:p>
          <a:p>
            <a:r>
              <a:rPr lang="en-US" i="1" dirty="0" smtClean="0"/>
              <a:t>The Analyst</a:t>
            </a:r>
            <a:r>
              <a:rPr lang="en-US" dirty="0" smtClean="0"/>
              <a:t>: whether </a:t>
            </a:r>
            <a:r>
              <a:rPr lang="en-US" dirty="0"/>
              <a:t>the </a:t>
            </a:r>
            <a:r>
              <a:rPr lang="en-US" dirty="0" smtClean="0"/>
              <a:t>objects</a:t>
            </a:r>
            <a:r>
              <a:rPr lang="en-US" dirty="0"/>
              <a:t>, </a:t>
            </a:r>
            <a:r>
              <a:rPr lang="en-US" dirty="0" smtClean="0"/>
              <a:t>principles</a:t>
            </a:r>
            <a:r>
              <a:rPr lang="en-US" dirty="0"/>
              <a:t>, and </a:t>
            </a:r>
            <a:r>
              <a:rPr lang="en-US" dirty="0" smtClean="0"/>
              <a:t>inferences </a:t>
            </a:r>
            <a:r>
              <a:rPr lang="en-US" dirty="0"/>
              <a:t>of the modern analysis are more distinctly conceived, or more evidently deduced, than </a:t>
            </a:r>
            <a:r>
              <a:rPr lang="en-US" dirty="0" smtClean="0"/>
              <a:t>religious </a:t>
            </a:r>
            <a:r>
              <a:rPr lang="en-US" dirty="0"/>
              <a:t>m</a:t>
            </a:r>
            <a:r>
              <a:rPr lang="en-US" dirty="0" smtClean="0"/>
              <a:t>ysteries </a:t>
            </a:r>
            <a:r>
              <a:rPr lang="en-US" dirty="0"/>
              <a:t>and </a:t>
            </a:r>
            <a:r>
              <a:rPr lang="en-US" dirty="0" smtClean="0"/>
              <a:t>points </a:t>
            </a:r>
            <a:r>
              <a:rPr lang="en-US" dirty="0"/>
              <a:t>of f</a:t>
            </a:r>
            <a:r>
              <a:rPr lang="en-US" dirty="0" smtClean="0"/>
              <a:t>aith</a:t>
            </a:r>
          </a:p>
        </p:txBody>
      </p:sp>
      <p:sp>
        <p:nvSpPr>
          <p:cNvPr id="7" name="Footer Placeholder 4"/>
          <p:cNvSpPr>
            <a:spLocks noGrp="1"/>
          </p:cNvSpPr>
          <p:nvPr>
            <p:ph type="ftr" sz="quarter" idx="11"/>
          </p:nvPr>
        </p:nvSpPr>
        <p:spPr>
          <a:xfrm rot="16200000">
            <a:off x="7586910" y="4048760"/>
            <a:ext cx="2367281" cy="365760"/>
          </a:xfrm>
        </p:spPr>
        <p:txBody>
          <a:bodyPr/>
          <a:lstStyle/>
          <a:p>
            <a:pPr algn="l"/>
            <a:r>
              <a:rPr lang="en-US" dirty="0" smtClean="0"/>
              <a:t>Joshua B. Wilkerson</a:t>
            </a:r>
          </a:p>
          <a:p>
            <a:pPr algn="l"/>
            <a:r>
              <a:rPr lang="en-US" dirty="0" smtClean="0"/>
              <a:t>2012 Joint Mathematics Meetings Boston, MA</a:t>
            </a:r>
            <a:endParaRPr lang="en-US" dirty="0"/>
          </a:p>
        </p:txBody>
      </p:sp>
    </p:spTree>
    <p:extLst>
      <p:ext uri="{BB962C8B-B14F-4D97-AF65-F5344CB8AC3E}">
        <p14:creationId xmlns:p14="http://schemas.microsoft.com/office/powerpoint/2010/main" val="3763473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fade">
                                      <p:cBhvr>
                                        <p:cTn id="20"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www.GodandMath.com</a:t>
            </a:r>
            <a:endParaRPr lang="en-US" dirty="0"/>
          </a:p>
        </p:txBody>
      </p:sp>
      <p:sp>
        <p:nvSpPr>
          <p:cNvPr id="7" name="Content Placeholder 6"/>
          <p:cNvSpPr>
            <a:spLocks noGrp="1"/>
          </p:cNvSpPr>
          <p:nvPr>
            <p:ph idx="1"/>
          </p:nvPr>
        </p:nvSpPr>
        <p:spPr/>
        <p:txBody>
          <a:bodyPr/>
          <a:lstStyle/>
          <a:p>
            <a:pPr marL="114300" indent="0">
              <a:buNone/>
            </a:pPr>
            <a:r>
              <a:rPr lang="en-US" dirty="0" smtClean="0"/>
              <a:t>The complete paper and this presentation can be found here</a:t>
            </a:r>
          </a:p>
        </p:txBody>
      </p:sp>
      <p:sp>
        <p:nvSpPr>
          <p:cNvPr id="5" name="Footer Placeholder 4"/>
          <p:cNvSpPr>
            <a:spLocks noGrp="1"/>
          </p:cNvSpPr>
          <p:nvPr>
            <p:ph type="ftr" sz="quarter" idx="11"/>
          </p:nvPr>
        </p:nvSpPr>
        <p:spPr/>
        <p:txBody>
          <a:bodyPr/>
          <a:lstStyle/>
          <a:p>
            <a:pPr algn="l"/>
            <a:r>
              <a:rPr lang="en-US" dirty="0" smtClean="0"/>
              <a:t>Joshua B. Wilkerson</a:t>
            </a:r>
          </a:p>
          <a:p>
            <a:pPr algn="l"/>
            <a:r>
              <a:rPr lang="en-US" dirty="0" smtClean="0"/>
              <a:t>2012 Joint Mathematics Meetings Boston, MA</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2362200"/>
            <a:ext cx="7391400" cy="4263991"/>
          </a:xfrm>
          <a:prstGeom prst="rect">
            <a:avLst/>
          </a:prstGeom>
        </p:spPr>
      </p:pic>
    </p:spTree>
    <p:extLst>
      <p:ext uri="{BB962C8B-B14F-4D97-AF65-F5344CB8AC3E}">
        <p14:creationId xmlns:p14="http://schemas.microsoft.com/office/powerpoint/2010/main" val="27794213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7178</TotalTime>
  <Words>3052</Words>
  <Application>Microsoft Office PowerPoint</Application>
  <PresentationFormat>On-screen Show (4:3)</PresentationFormat>
  <Paragraphs>314</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Adjacency</vt:lpstr>
      <vt:lpstr>Beyond Practicality</vt:lpstr>
      <vt:lpstr>The Number One Question</vt:lpstr>
      <vt:lpstr>Why Should I Value This?</vt:lpstr>
      <vt:lpstr>Overview</vt:lpstr>
      <vt:lpstr>Berkeley’s Objection  Berkeley’s Motivation  Berkeley’s Impact  Conclusions  Addendum: Berkeley’s Faith</vt:lpstr>
      <vt:lpstr>Berkeley’s Objection</vt:lpstr>
      <vt:lpstr>Berkeley’s Objection</vt:lpstr>
      <vt:lpstr>Berkeley’s Objection</vt:lpstr>
      <vt:lpstr>Berkeley’s Non-Objections</vt:lpstr>
      <vt:lpstr>Berkeley’s Objection  Berkeley’s Motivation  Berkeley’s Impact  Conclusions  Addendum: Berkeley’s Faith</vt:lpstr>
      <vt:lpstr>Berkeley’s Motivation</vt:lpstr>
      <vt:lpstr>Berkeley’s Motivation</vt:lpstr>
      <vt:lpstr>Berkeley’s Objection  Berkeley’s Motivation  Berkeley’s Impact  Conclusions  Addendum: Berkeley’s Faith</vt:lpstr>
      <vt:lpstr>Berkeley’s Impact</vt:lpstr>
      <vt:lpstr>Berkeley’s Impact</vt:lpstr>
      <vt:lpstr>Berkeley’s Impact</vt:lpstr>
      <vt:lpstr>Berkeley’s Impact</vt:lpstr>
      <vt:lpstr>Berkeley’s Objection  Berkeley’s Motivation  Berkeley’s Impact  Conclusions  Addendum: Berkeley’s Faith</vt:lpstr>
      <vt:lpstr>Conclusions</vt:lpstr>
      <vt:lpstr>Berkeley’s Objection  Berkeley’s Motivation  Berkeley’s Impact  Conclusions  Addendum: Berkeley’s Faith</vt:lpstr>
      <vt:lpstr>Berkeley’s Faith</vt:lpstr>
      <vt:lpstr>www.GodandMath.com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Practicality</dc:title>
  <dc:creator>Josh B Wilkerson</dc:creator>
  <cp:lastModifiedBy>Josh B Wilkerson</cp:lastModifiedBy>
  <cp:revision>134</cp:revision>
  <dcterms:created xsi:type="dcterms:W3CDTF">2011-12-27T16:46:13Z</dcterms:created>
  <dcterms:modified xsi:type="dcterms:W3CDTF">2012-01-02T22:29:47Z</dcterms:modified>
</cp:coreProperties>
</file>